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302" r:id="rId3"/>
    <p:sldId id="273" r:id="rId4"/>
    <p:sldId id="309" r:id="rId5"/>
    <p:sldId id="325" r:id="rId6"/>
    <p:sldId id="343" r:id="rId7"/>
    <p:sldId id="319" r:id="rId8"/>
    <p:sldId id="324" r:id="rId9"/>
    <p:sldId id="335" r:id="rId10"/>
    <p:sldId id="331" r:id="rId11"/>
    <p:sldId id="338" r:id="rId12"/>
    <p:sldId id="321" r:id="rId13"/>
    <p:sldId id="322" r:id="rId14"/>
    <p:sldId id="332" r:id="rId15"/>
    <p:sldId id="336" r:id="rId16"/>
    <p:sldId id="337" r:id="rId17"/>
    <p:sldId id="323" r:id="rId18"/>
    <p:sldId id="327" r:id="rId19"/>
    <p:sldId id="328" r:id="rId20"/>
    <p:sldId id="326" r:id="rId21"/>
    <p:sldId id="333" r:id="rId22"/>
    <p:sldId id="339" r:id="rId23"/>
    <p:sldId id="340" r:id="rId24"/>
    <p:sldId id="329" r:id="rId25"/>
    <p:sldId id="330" r:id="rId26"/>
    <p:sldId id="334" r:id="rId27"/>
    <p:sldId id="341" r:id="rId28"/>
    <p:sldId id="342" r:id="rId29"/>
    <p:sldId id="308" r:id="rId30"/>
  </p:sldIdLst>
  <p:sldSz cx="9144000" cy="6858000" type="screen4x3"/>
  <p:notesSz cx="7086600" cy="10210800"/>
  <p:defaultTextStyle>
    <a:defPPr>
      <a:defRPr lang="ro-R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8812"/>
    <a:srgbClr val="FBB829"/>
    <a:srgbClr val="549CCC"/>
    <a:srgbClr val="DDDDDD"/>
    <a:srgbClr val="0000CC"/>
    <a:srgbClr val="FFFFFF"/>
    <a:srgbClr val="FFFFCC"/>
    <a:srgbClr val="0198F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2495" autoAdjust="0"/>
    <p:restoredTop sz="94660"/>
  </p:normalViewPr>
  <p:slideViewPr>
    <p:cSldViewPr>
      <p:cViewPr varScale="1">
        <p:scale>
          <a:sx n="70" d="100"/>
          <a:sy n="70" d="100"/>
        </p:scale>
        <p:origin x="-1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F5DB07D6-A057-4A1B-933D-B1576950AD9B}" type="datetimeFigureOut">
              <a:rPr lang="ro-RO"/>
              <a:pPr>
                <a:defRPr/>
              </a:pPr>
              <a:t>12.01.2010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5175"/>
            <a:ext cx="5105400" cy="3829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o-RO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849813"/>
            <a:ext cx="5670550" cy="4595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o-RO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698038"/>
            <a:ext cx="307022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9698038"/>
            <a:ext cx="307022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B97B7B7-465B-4950-BAF7-68AB30EE492D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DFC5DC3-EFE2-4DF0-A240-C8234C843DA8}" type="slidenum">
              <a:rPr lang="ro-RO"/>
              <a:pPr/>
              <a:t>1</a:t>
            </a:fld>
            <a:endParaRPr lang="ro-RO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2228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FCE42D7-9004-4474-9F0B-F90E8562553B}" type="slidenum">
              <a:rPr lang="ro-RO" sz="1200"/>
              <a:pPr algn="r"/>
              <a:t>10</a:t>
            </a:fld>
            <a:endParaRPr lang="ro-RO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6564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8AD6E74-D736-4E8D-AE94-D743CC1C18FD}" type="slidenum">
              <a:rPr lang="ro-RO" sz="1200"/>
              <a:pPr algn="r"/>
              <a:t>11</a:t>
            </a:fld>
            <a:endParaRPr lang="ro-RO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7045C8-F290-4833-855B-5434EFEFC7DF}" type="slidenum">
              <a:rPr lang="ro-RO"/>
              <a:pPr/>
              <a:t>12</a:t>
            </a:fld>
            <a:endParaRPr lang="ro-RO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B502454-5BE5-4464-86E8-37ECC310A514}" type="slidenum">
              <a:rPr lang="ro-RO"/>
              <a:pPr/>
              <a:t>13</a:t>
            </a:fld>
            <a:endParaRPr lang="ro-RO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986EECE-3756-4BA6-8ED9-2939B8A2CF1B}" type="slidenum">
              <a:rPr lang="ro-RO" sz="1200"/>
              <a:pPr algn="r"/>
              <a:t>14</a:t>
            </a:fld>
            <a:endParaRPr lang="ro-RO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2468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B07326F-3E56-47DD-84C2-87C2B77D3F79}" type="slidenum">
              <a:rPr lang="ro-RO" sz="1200"/>
              <a:pPr algn="r"/>
              <a:t>15</a:t>
            </a:fld>
            <a:endParaRPr lang="ro-RO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4516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8D7D312-676F-4E60-950D-856DDDA3BBAB}" type="slidenum">
              <a:rPr lang="ro-RO" sz="1200"/>
              <a:pPr algn="r"/>
              <a:t>16</a:t>
            </a:fld>
            <a:endParaRPr lang="ro-RO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B0C0D96-B921-4AF9-93A0-06CCEFE3A203}" type="slidenum">
              <a:rPr lang="ro-RO"/>
              <a:pPr/>
              <a:t>17</a:t>
            </a:fld>
            <a:endParaRPr lang="ro-RO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4036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28A1AF6-F95E-46BE-8C3A-A57E68DF002E}" type="slidenum">
              <a:rPr lang="ro-RO" sz="1200"/>
              <a:pPr algn="r"/>
              <a:t>18</a:t>
            </a:fld>
            <a:endParaRPr lang="ro-RO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59ADB0B-6B66-4F7B-B643-7AECACCDBAB1}" type="slidenum">
              <a:rPr lang="ro-RO" sz="1200"/>
              <a:pPr algn="r"/>
              <a:t>19</a:t>
            </a:fld>
            <a:endParaRPr lang="ro-RO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3414611-C990-4C04-8A9B-D6C1E7144CF0}" type="slidenum">
              <a:rPr lang="ro-RO"/>
              <a:pPr/>
              <a:t>2</a:t>
            </a:fld>
            <a:endParaRPr lang="ro-RO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CC3B054-1E52-41B6-A908-A22183430ACB}" type="slidenum">
              <a:rPr lang="ro-RO" sz="1200"/>
              <a:pPr algn="r"/>
              <a:t>20</a:t>
            </a:fld>
            <a:endParaRPr lang="ro-RO" sz="12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5DDBCC8-4D52-43CA-87A3-B90BED53DF74}" type="slidenum">
              <a:rPr lang="ro-RO" sz="1200"/>
              <a:pPr algn="r"/>
              <a:t>21</a:t>
            </a:fld>
            <a:endParaRPr lang="ro-RO" sz="12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8612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D83B384-B423-4A19-BCE3-1A43BBAA55F6}" type="slidenum">
              <a:rPr lang="ro-RO" sz="1200"/>
              <a:pPr algn="r"/>
              <a:t>22</a:t>
            </a:fld>
            <a:endParaRPr lang="ro-RO" sz="12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0660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B8B6BEB-C71F-4683-BFF5-ACF8EDECEC4F}" type="slidenum">
              <a:rPr lang="ro-RO" sz="1200"/>
              <a:pPr algn="r"/>
              <a:t>23</a:t>
            </a:fld>
            <a:endParaRPr lang="ro-RO" sz="12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293E8F3-C115-4A46-AFB1-506A7AF26579}" type="slidenum">
              <a:rPr lang="ro-RO" sz="1200"/>
              <a:pPr algn="r"/>
              <a:t>24</a:t>
            </a:fld>
            <a:endParaRPr lang="ro-RO" sz="12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1F4A519-74F0-4BCA-B7B0-6A5590841235}" type="slidenum">
              <a:rPr lang="ro-RO" sz="1200"/>
              <a:pPr algn="r"/>
              <a:t>25</a:t>
            </a:fld>
            <a:endParaRPr lang="ro-RO" sz="12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8372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496F951-4659-424F-A932-A3E748BA50E8}" type="slidenum">
              <a:rPr lang="ro-RO" sz="1200"/>
              <a:pPr algn="r"/>
              <a:t>26</a:t>
            </a:fld>
            <a:endParaRPr lang="ro-RO" sz="120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2708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2CA2715-DBA3-42CB-B397-154FB12FCBED}" type="slidenum">
              <a:rPr lang="ro-RO" sz="1200"/>
              <a:pPr algn="r"/>
              <a:t>27</a:t>
            </a:fld>
            <a:endParaRPr lang="ro-RO" sz="120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4756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0C4A2D3-BFB4-4FFA-BA0A-EEBC70370EF2}" type="slidenum">
              <a:rPr lang="ro-RO" sz="1200"/>
              <a:pPr algn="r"/>
              <a:t>28</a:t>
            </a:fld>
            <a:endParaRPr lang="ro-RO" sz="120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756B3F-D654-4754-9EB5-0B0BA07F6EA4}" type="slidenum">
              <a:rPr lang="ro-RO"/>
              <a:pPr/>
              <a:t>29</a:t>
            </a:fld>
            <a:endParaRPr lang="ro-R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6E537A5-95A0-4B3E-A7EB-70A46F23AA31}" type="slidenum">
              <a:rPr lang="ro-RO"/>
              <a:pPr/>
              <a:t>3</a:t>
            </a:fld>
            <a:endParaRPr lang="ro-R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A2B579E-B613-43BE-AEC6-434FA41D7BD4}" type="slidenum">
              <a:rPr lang="ro-RO"/>
              <a:pPr/>
              <a:t>4</a:t>
            </a:fld>
            <a:endParaRPr lang="ro-R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B7BB982-D8C6-4876-AE54-A579B8EE7A89}" type="slidenum">
              <a:rPr lang="ro-RO" sz="1200"/>
              <a:pPr algn="r"/>
              <a:t>5</a:t>
            </a:fld>
            <a:endParaRPr lang="ro-RO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6804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C98D5E0-04B2-414B-8FD2-CA293D448463}" type="slidenum">
              <a:rPr lang="ro-RO" sz="1200"/>
              <a:pPr algn="r"/>
              <a:t>6</a:t>
            </a:fld>
            <a:endParaRPr lang="ro-RO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B6C8E99-9801-4C3E-9899-602DEEB212AB}" type="slidenum">
              <a:rPr lang="ro-RO"/>
              <a:pPr/>
              <a:t>7</a:t>
            </a:fld>
            <a:endParaRPr lang="ro-RO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CCE2D6A-DEF4-4F97-BDA5-57D2E30FE1BB}" type="slidenum">
              <a:rPr lang="ro-RO"/>
              <a:pPr/>
              <a:t>8</a:t>
            </a:fld>
            <a:endParaRPr lang="ro-RO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0420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C683D6D-4244-4A6C-ADD0-751F0F7FEE13}" type="slidenum">
              <a:rPr lang="ro-RO" sz="1200"/>
              <a:pPr algn="r"/>
              <a:t>9</a:t>
            </a:fld>
            <a:endParaRPr lang="ro-RO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86A7C-32BC-4DE4-A912-CD36D1404EF3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1B406-18B7-4656-ABA7-477D8A2A1E03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42BE2-469B-4728-A7BB-ECFA6EA13ABE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D98EF-6A16-4B5E-A13F-9AFB6AFB7F31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9837D-62D2-4BA0-BE35-4885481DEE53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CFF02-3297-46BC-9A1E-A92A1C2987F2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935E9-E9DF-4ADF-83D4-5A8348AB5BD1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4CAA8-453D-4A1C-9753-ABD7F6CA8150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83F57-11F5-4C1C-8987-48F7DF48D95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A2619-0F30-4338-A2A6-7DB20562F81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F7229-0279-499B-8E4D-B3F503986775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o-RO" smtClean="0"/>
              <a:t>Se face clic pentru editare stil titlu Coordonator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smtClean="0"/>
              <a:t>Se face clic pentru editarea stilurilor textului Coordonatorului</a:t>
            </a:r>
          </a:p>
          <a:p>
            <a:pPr lvl="1"/>
            <a:r>
              <a:rPr lang="ro-RO" smtClean="0"/>
              <a:t>Nivelul secund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B25FABC-98C5-441E-AD4D-6CD72F214D7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ihaidumitru.com/social-media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ad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ihaidumitru.com/social-media" TargetMode="Externa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ihaidumitru.com/social-media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ihaidumitru.com/social-media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hyperlink" Target="http://www.mihaidumitru.com/social-media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ihaidumitru.com/social-media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i5networks.com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ihaidumitru.com/social-media" TargetMode="Externa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.gs/mdsn2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mihaidumitru.com/social-media" TargetMode="Externa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.gs/mdsn3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ihaidumitru.com/social-media" TargetMode="External"/><Relationship Id="rId5" Type="http://schemas.openxmlformats.org/officeDocument/2006/relationships/image" Target="../media/image1.png"/><Relationship Id="rId4" Type="http://schemas.openxmlformats.org/officeDocument/2006/relationships/hyperlink" Target="http://www.cli.gs/mdsn4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://www.cli.gs/mdsn5" TargetMode="External"/><Relationship Id="rId7" Type="http://schemas.openxmlformats.org/officeDocument/2006/relationships/hyperlink" Target="http://www.cli.gs/mdsn11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cli.gs/mdsn10" TargetMode="External"/><Relationship Id="rId5" Type="http://schemas.openxmlformats.org/officeDocument/2006/relationships/hyperlink" Target="http://www.cli.gs/mdsn9" TargetMode="External"/><Relationship Id="rId4" Type="http://schemas.openxmlformats.org/officeDocument/2006/relationships/hyperlink" Target="http://www.cli.gs/mdsn6" TargetMode="External"/><Relationship Id="rId9" Type="http://schemas.openxmlformats.org/officeDocument/2006/relationships/hyperlink" Target="http://www.mihaidumitru.com/social-medi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ihaidumitru.com/social-media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hyperlink" Target="http://www.mihaidumitru.com/social-media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ihaidumitru.com/social-media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ihaidumitru.com/social-media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ihaidumitru.com/social-media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ihaidumitru.com/social-media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hyperlink" Target="http://www.mihaidumitru.com/social-media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ihaidumitru.com/social-media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advertising.linkedin.com/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ihaidumitru.com/social-media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linkedin.com/directads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ideo" Target="file:///C:\Documents%20and%20Settings\Mihai\Desktop\Social-Networking\Social%20Media%20Revolution.wmv" TargetMode="External"/><Relationship Id="rId5" Type="http://schemas.openxmlformats.org/officeDocument/2006/relationships/image" Target="../media/image5.png"/><Relationship Id="rId4" Type="http://schemas.openxmlformats.org/officeDocument/2006/relationships/hyperlink" Target="http://www.cli.gs/mdsn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haidumitru.com/social-media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ihaidumitru.com/social-media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ihaidumitru.com/social-media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ihaidumitru.com/social-media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ihaidumitru.com/social-media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hyperlink" Target="http://www.mihaidumitru.com/social-medi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600" b="1" smtClean="0">
                <a:solidFill>
                  <a:srgbClr val="EF8812"/>
                </a:solidFill>
                <a:latin typeface="Good Times" pitchFamily="2" charset="0"/>
              </a:rPr>
              <a:t>Social </a:t>
            </a:r>
            <a:r>
              <a:rPr lang="en-US" sz="3600" b="1" smtClean="0">
                <a:solidFill>
                  <a:srgbClr val="0198F1"/>
                </a:solidFill>
                <a:latin typeface="Good Times" pitchFamily="2" charset="0"/>
              </a:rPr>
              <a:t>networks</a:t>
            </a:r>
            <a:br>
              <a:rPr lang="en-US" sz="3600" b="1" smtClean="0">
                <a:solidFill>
                  <a:srgbClr val="0198F1"/>
                </a:solidFill>
                <a:latin typeface="Good Times" pitchFamily="2" charset="0"/>
              </a:rPr>
            </a:br>
            <a:r>
              <a:rPr lang="en-US" sz="2400" b="1" smtClean="0">
                <a:solidFill>
                  <a:srgbClr val="0198F1"/>
                </a:solidFill>
                <a:latin typeface="Good Times" pitchFamily="2" charset="0"/>
              </a:rPr>
              <a:t>cifre, trend</a:t>
            </a:r>
            <a:r>
              <a:rPr lang="en-US" sz="2400" b="1" smtClean="0">
                <a:solidFill>
                  <a:srgbClr val="EF8812"/>
                </a:solidFill>
                <a:latin typeface="Good Times" pitchFamily="2" charset="0"/>
              </a:rPr>
              <a:t> si utilitate in </a:t>
            </a:r>
            <a:r>
              <a:rPr lang="en-US" sz="2400" b="1" smtClean="0">
                <a:solidFill>
                  <a:srgbClr val="0198F1"/>
                </a:solidFill>
                <a:latin typeface="Good Times" pitchFamily="2" charset="0"/>
              </a:rPr>
              <a:t>.ro</a:t>
            </a:r>
            <a:endParaRPr lang="ro-RO" sz="2400" b="1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48200"/>
            <a:ext cx="6400800" cy="677863"/>
          </a:xfrm>
        </p:spPr>
        <p:txBody>
          <a:bodyPr/>
          <a:lstStyle/>
          <a:p>
            <a:pPr eaLnBrk="1" hangingPunct="1"/>
            <a:endParaRPr lang="en-US" sz="2400" smtClean="0">
              <a:solidFill>
                <a:srgbClr val="549CCC"/>
              </a:solidFill>
              <a:latin typeface="Gnuolane Free" pitchFamily="34" charset="0"/>
            </a:endParaRPr>
          </a:p>
          <a:p>
            <a:pPr eaLnBrk="1" hangingPunct="1"/>
            <a:endParaRPr lang="en-US" sz="2400" smtClean="0">
              <a:solidFill>
                <a:srgbClr val="0198F1"/>
              </a:solidFill>
              <a:latin typeface="Gnuolane Free" pitchFamily="34" charset="0"/>
            </a:endParaRPr>
          </a:p>
          <a:p>
            <a:pPr eaLnBrk="1" hangingPunct="1"/>
            <a:endParaRPr lang="en-US" sz="2400" smtClean="0">
              <a:solidFill>
                <a:srgbClr val="0198F1"/>
              </a:solidFill>
              <a:latin typeface="Gnuolane Free" pitchFamily="34" charset="0"/>
            </a:endParaRPr>
          </a:p>
          <a:p>
            <a:pPr eaLnBrk="1" hangingPunct="1"/>
            <a:r>
              <a:rPr lang="en-US" sz="2400" smtClean="0">
                <a:solidFill>
                  <a:srgbClr val="0198F1"/>
                </a:solidFill>
                <a:latin typeface="Gnuolane Free" pitchFamily="34" charset="0"/>
              </a:rPr>
              <a:t>Mihai Dumitru, Ianuarie ‘10</a:t>
            </a:r>
            <a:endParaRPr lang="ro-RO" sz="2400" smtClean="0">
              <a:solidFill>
                <a:srgbClr val="EF8812"/>
              </a:solidFill>
              <a:latin typeface="Gnuolane Free" pitchFamily="34" charset="0"/>
            </a:endParaRPr>
          </a:p>
        </p:txBody>
      </p:sp>
      <p:pic>
        <p:nvPicPr>
          <p:cNvPr id="2052" name="Picture 9" descr="C:\Documents and Settings\Mihai\My Documents\Prezentari\SocialNetworking\200px-Twitter_logo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5072063"/>
            <a:ext cx="2286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1" descr="C:\Documents and Settings\Mihai\My Documents\Prezentari\SocialNetworking\facebook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3438" y="5000625"/>
            <a:ext cx="2286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4" descr="C:\Documents and Settings\Mihai\My Documents\Prezentari\SocialNetworking\LinkedIn_log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00" y="5143500"/>
            <a:ext cx="1474788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5" descr="C:\Documents and Settings\Mihai\My Documents\Prezentari\SocialNetworking\new_orange_logo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86063" y="5143500"/>
            <a:ext cx="1074737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1.4 facebook – PROS&amp;CONS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None/>
            </a:pPr>
            <a:endParaRPr lang="en-US" sz="16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Mediu “safe”, posibilitati de promovare atat pentru firmele mici, cat si pentru corporatii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Puncte forte: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Modalitati multiple de promovare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Pozele / textele sunt moderate – riscul de a alatura imaginea brandului cu elemente nepermise este minima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Modalitati multiple de targetare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Puncte slabe: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Numar mic de membri fata de concurenta (Hi5)</a:t>
            </a:r>
          </a:p>
        </p:txBody>
      </p:sp>
      <p:pic>
        <p:nvPicPr>
          <p:cNvPr id="51204" name="Picture 6" descr="200px-Facebook.svg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0" y="5857875"/>
            <a:ext cx="1905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1.5 modalitati de promovare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None/>
            </a:pPr>
            <a:endParaRPr lang="en-US" sz="16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Gratuite: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Prezentarea brandului (Facebook pages)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Grup de sustinatori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Sondaje tematice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Interactiunea brandului cu alti utilizatori</a:t>
            </a:r>
          </a:p>
          <a:p>
            <a:pPr lvl="2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600" smtClean="0">
                <a:solidFill>
                  <a:schemeClr val="bg2"/>
                </a:solidFill>
                <a:latin typeface="Gnuolane Free" pitchFamily="34" charset="0"/>
              </a:rPr>
              <a:t>Crearea unui grup de “Fani”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Fee-based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Campanii de bannere (prin serverul Microsoft)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campanie text-ad-uri (CPC sau CPM) – 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  <a:hlinkClick r:id="rId3"/>
              </a:rPr>
              <a:t>www.facebook.com/ads</a:t>
            </a: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Promovarea canalelor Facebook prin text-ads (+targetari)</a:t>
            </a:r>
          </a:p>
        </p:txBody>
      </p:sp>
      <p:pic>
        <p:nvPicPr>
          <p:cNvPr id="65540" name="Picture 6" descr="200px-Facebook.svg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50" y="5857875"/>
            <a:ext cx="1905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5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2.1 Hi5- facts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fondat in 2003, in India – a treia mare retea sociala</a:t>
            </a: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50 milioane vizitatori, lunar</a:t>
            </a: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~ 80 milioane utilizatori</a:t>
            </a: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Romania – element de baza in politica managementului</a:t>
            </a:r>
          </a:p>
          <a:p>
            <a:pPr lvl="1" algn="l" eaLnBrk="1" hangingPunct="1">
              <a:buClr>
                <a:srgbClr val="EF8812"/>
              </a:buClr>
            </a:pPr>
            <a:endParaRPr lang="en-US" sz="16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9220" name="Picture 4" descr="new_orange_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813" y="5991225"/>
            <a:ext cx="8953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2.2 Hi5 in romania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cea mai populara retea sociala din Romania, in prezent</a:t>
            </a: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rgbClr val="EF881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4.5 milioane vizitatori unici in decembrie 2009 (sati.ro)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&gt; 2 miliarde afisari</a:t>
            </a: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2.6 milioane conturi active (varsta preponderenta: 15-24 ani)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13-18 ani: 35%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18-25 ani: 46%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&gt;25 ani: 19%</a:t>
            </a: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 25% din utilizatori intra pentru a se juca</a:t>
            </a:r>
          </a:p>
        </p:txBody>
      </p:sp>
      <p:pic>
        <p:nvPicPr>
          <p:cNvPr id="10244" name="Picture 4" descr="new_orange_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813" y="5991225"/>
            <a:ext cx="8953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2.3 Hi5 trends romania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None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Vizitatori unici ianuarie-noiembrie 2009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Se observa un trend descendent, care continua si in ultima luna analizata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4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53252" name="Picture 4" descr="new_orange_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813" y="5991225"/>
            <a:ext cx="8953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53254" name="Picture 6" descr="C:\Documents and Settings\Mihai\Desktop\Social-Networking\hi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1388" y="3127375"/>
            <a:ext cx="4721225" cy="2435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2.4 Hi5 – PROS &amp; CONS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None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Campanii pentru produsele / serviciile dedicate tinerilor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Campanii de masa (procentaj ridicat al utilizatorilor de internet)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Puncte forte: 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reteaua sociala cu cei mai multi romani inregistrati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posibilitati multiple de targetare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Puncte slabe: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cotinutul din pagini (poze, filme, text) NU este moderat / cenzurat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4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61444" name="Picture 4" descr="new_orange_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813" y="5991225"/>
            <a:ext cx="8953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2.5 Hi5 – modalitati de promovare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None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Campanii de bannere (CPM, CPC, CPA) – prin ArboInteractive.ro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Branding / take-over homepage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Profil customizat / branduit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Reclama in actualizarile de profil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AdverGames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Concursuri organizate pe pagina de profil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Detalii: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  <a:hlinkClick r:id="rId3"/>
              </a:rPr>
              <a:t>www.hi5networks.com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en-US" sz="24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63492" name="Picture 4" descr="new_orange_logo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813" y="5991225"/>
            <a:ext cx="8953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5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3.1 twitter - facts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cel mai popular tool de micro-blogging, fondat in 2006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primul twit, scris de fondator: “just setting up my twttr” 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  <a:hlinkClick r:id="rId3"/>
              </a:rPr>
              <a:t>www.cli.gs/mdsn2</a:t>
            </a: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utilizat in: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campanii electorale (Obama: 3 milioane followers)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educatie (in Universitati, pentru feedback sau invatarea limbii engleze)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urgente de grad zero (Crucea Rosie - @RedCross)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proteste (alegerile prezidentiale din Iran)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scopuri sociologice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personal &amp; corporate branding</a:t>
            </a:r>
          </a:p>
          <a:p>
            <a:pPr lvl="1" algn="l" eaLnBrk="1" hangingPunct="1">
              <a:buClr>
                <a:srgbClr val="EF8812"/>
              </a:buClr>
            </a:pPr>
            <a:endParaRPr lang="en-US" sz="16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11269" name="Picture 9" descr="C:\Documents and Settings\Mihai\My Documents\Prezentari\SocialNetworking\200px-Twitter_logo.svg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5791200"/>
            <a:ext cx="2286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5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3.2 twitter - stats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40% - “pointless babbles” twits (Pear Analytics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  <a:hlinkClick r:id="rId3"/>
              </a:rPr>
              <a:t>www.cli.gs/mdsn3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)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~30.000 twits pe minut (tweespeed.com)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segmentare demografica (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  <a:hlinkClick r:id="rId4"/>
              </a:rPr>
              <a:t>www.cli.gs/mdsn4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)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&lt;17 ani: 12%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18-34: 44%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35-49: 28%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&gt;50: 17%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top users: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600" smtClean="0">
                <a:solidFill>
                  <a:schemeClr val="bg2"/>
                </a:solidFill>
                <a:latin typeface="Gnuolane Free" pitchFamily="34" charset="0"/>
              </a:rPr>
              <a:t> Ashton Kutcher, Britney Spears, Ellen DeGeneres (&gt; 4milioane followers)</a:t>
            </a:r>
          </a:p>
        </p:txBody>
      </p:sp>
      <p:pic>
        <p:nvPicPr>
          <p:cNvPr id="43012" name="Picture 9" descr="C:\Documents and Settings\Mihai\My Documents\Prezentari\SocialNetworking\200px-Twitter_logo.svg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5791200"/>
            <a:ext cx="2286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6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3.3 twitter - stats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doar 8% dintre advertiseri cred ca este un instrument eficient (iulie ’09, HarrisInteractive –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  <a:hlinkClick r:id="rId3"/>
              </a:rPr>
              <a:t>www.cli.gs/mdsn5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)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Branduri care folosesc twitter: Dell, Starbucks, CNN, Samsung, LG, Ford, Honda, Marriot Hotels, Hertz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Studii importante: 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studiu detaliat referitor la utilizarea in SUA- PEW Research, 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  <a:hlinkClick r:id="rId4"/>
              </a:rPr>
              <a:t>www.cli.gs/mdsn6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studiu Sysomos 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  <a:hlinkClick r:id="rId5"/>
              </a:rPr>
              <a:t>www.cli.gs/mdsn9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studiu Harvard Business: 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  <a:hlinkClick r:id="rId6"/>
              </a:rPr>
              <a:t>www.cli.gs/mdsn10</a:t>
            </a: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top branduri pe Twitter: 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  <a:hlinkClick r:id="rId7"/>
              </a:rPr>
              <a:t>www.cli.gs/mdsn11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</a:t>
            </a:r>
          </a:p>
        </p:txBody>
      </p:sp>
      <p:pic>
        <p:nvPicPr>
          <p:cNvPr id="45060" name="Picture 9" descr="C:\Documents and Settings\Mihai\My Documents\Prezentari\SocialNetworking\200px-Twitter_logo.svg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990600" y="5791200"/>
            <a:ext cx="2286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9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549CCC"/>
                </a:solidFill>
                <a:latin typeface="Good Times" pitchFamily="2" charset="0"/>
              </a:rPr>
              <a:t> </a:t>
            </a:r>
            <a:endParaRPr lang="ro-RO" sz="2400" smtClean="0">
              <a:solidFill>
                <a:srgbClr val="549CCC"/>
              </a:solidFill>
              <a:latin typeface="Good Times" pitchFamily="2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066800"/>
            <a:ext cx="6400800" cy="4010025"/>
          </a:xfrm>
        </p:spPr>
        <p:txBody>
          <a:bodyPr/>
          <a:lstStyle/>
          <a:p>
            <a:pPr marL="812800" indent="-812800" algn="l" eaLnBrk="1" hangingPunct="1">
              <a:lnSpc>
                <a:spcPct val="80000"/>
              </a:lnSpc>
              <a:buClr>
                <a:srgbClr val="FBB829"/>
              </a:buClr>
              <a:buFont typeface="Wingdings" pitchFamily="2" charset="2"/>
              <a:buAutoNum type="romanUcPeriod"/>
            </a:pPr>
            <a:r>
              <a:rPr lang="en-US" sz="1800" smtClean="0">
                <a:solidFill>
                  <a:srgbClr val="0198F1"/>
                </a:solidFill>
                <a:latin typeface="Good Times" pitchFamily="2" charset="0"/>
              </a:rPr>
              <a:t>Quickfacts</a:t>
            </a:r>
          </a:p>
          <a:p>
            <a:pPr marL="812800" indent="-812800" algn="l" eaLnBrk="1" hangingPunct="1">
              <a:lnSpc>
                <a:spcPct val="80000"/>
              </a:lnSpc>
              <a:buClr>
                <a:srgbClr val="FBB829"/>
              </a:buClr>
              <a:buFont typeface="Wingdings" pitchFamily="2" charset="2"/>
              <a:buAutoNum type="romanUcPeriod"/>
            </a:pPr>
            <a:endParaRPr lang="en-US" sz="1800" smtClean="0">
              <a:solidFill>
                <a:srgbClr val="EF8812"/>
              </a:solidFill>
              <a:latin typeface="Good Times" pitchFamily="2" charset="0"/>
            </a:endParaRPr>
          </a:p>
          <a:p>
            <a:pPr marL="812800" indent="-812800" algn="l" eaLnBrk="1" hangingPunct="1">
              <a:lnSpc>
                <a:spcPct val="80000"/>
              </a:lnSpc>
              <a:buClr>
                <a:srgbClr val="FBB829"/>
              </a:buClr>
              <a:buFont typeface="Wingdings" pitchFamily="2" charset="2"/>
              <a:buAutoNum type="romanUcPeriod"/>
            </a:pPr>
            <a:endParaRPr lang="en-US" sz="1800" smtClean="0">
              <a:solidFill>
                <a:srgbClr val="0198F1"/>
              </a:solidFill>
              <a:latin typeface="Good Times" pitchFamily="2" charset="0"/>
            </a:endParaRPr>
          </a:p>
          <a:p>
            <a:pPr marL="812800" indent="-812800" algn="l" eaLnBrk="1" hangingPunct="1">
              <a:lnSpc>
                <a:spcPct val="80000"/>
              </a:lnSpc>
              <a:buClr>
                <a:srgbClr val="FBB829"/>
              </a:buClr>
              <a:buFont typeface="Wingdings" pitchFamily="2" charset="2"/>
              <a:buAutoNum type="romanUcPeriod"/>
            </a:pPr>
            <a:r>
              <a:rPr lang="en-US" sz="1800" smtClean="0">
                <a:solidFill>
                  <a:srgbClr val="0198F1"/>
                </a:solidFill>
                <a:latin typeface="Good Times" pitchFamily="2" charset="0"/>
              </a:rPr>
              <a:t>Facebook</a:t>
            </a:r>
          </a:p>
          <a:p>
            <a:pPr marL="812800" indent="-812800" algn="l" eaLnBrk="1" hangingPunct="1">
              <a:lnSpc>
                <a:spcPct val="80000"/>
              </a:lnSpc>
              <a:buClr>
                <a:srgbClr val="FBB829"/>
              </a:buClr>
              <a:buFont typeface="Wingdings" pitchFamily="2" charset="2"/>
              <a:buAutoNum type="romanUcPeriod"/>
            </a:pPr>
            <a:endParaRPr lang="en-US" sz="1800" smtClean="0">
              <a:solidFill>
                <a:srgbClr val="0198F1"/>
              </a:solidFill>
              <a:latin typeface="Good Times" pitchFamily="2" charset="0"/>
            </a:endParaRPr>
          </a:p>
          <a:p>
            <a:pPr marL="812800" indent="-812800" algn="l" eaLnBrk="1" hangingPunct="1">
              <a:lnSpc>
                <a:spcPct val="80000"/>
              </a:lnSpc>
              <a:buClr>
                <a:srgbClr val="FBB829"/>
              </a:buClr>
              <a:buFont typeface="Wingdings" pitchFamily="2" charset="2"/>
              <a:buAutoNum type="romanUcPeriod"/>
            </a:pPr>
            <a:endParaRPr lang="en-US" sz="1800" smtClean="0">
              <a:solidFill>
                <a:srgbClr val="0198F1"/>
              </a:solidFill>
              <a:latin typeface="Good Times" pitchFamily="2" charset="0"/>
            </a:endParaRPr>
          </a:p>
          <a:p>
            <a:pPr marL="812800" indent="-812800" algn="l" eaLnBrk="1" hangingPunct="1">
              <a:lnSpc>
                <a:spcPct val="80000"/>
              </a:lnSpc>
              <a:buClr>
                <a:srgbClr val="FBB829"/>
              </a:buClr>
              <a:buFont typeface="Wingdings" pitchFamily="2" charset="2"/>
              <a:buAutoNum type="romanUcPeriod"/>
            </a:pPr>
            <a:r>
              <a:rPr lang="en-US" sz="1800" smtClean="0">
                <a:solidFill>
                  <a:srgbClr val="0198F1"/>
                </a:solidFill>
                <a:latin typeface="Good Times" pitchFamily="2" charset="0"/>
              </a:rPr>
              <a:t>Hi5</a:t>
            </a:r>
          </a:p>
          <a:p>
            <a:pPr marL="812800" indent="-812800" algn="l" eaLnBrk="1" hangingPunct="1">
              <a:lnSpc>
                <a:spcPct val="80000"/>
              </a:lnSpc>
              <a:buClr>
                <a:srgbClr val="FBB829"/>
              </a:buClr>
              <a:buFont typeface="Wingdings" pitchFamily="2" charset="2"/>
              <a:buAutoNum type="romanUcPeriod"/>
            </a:pPr>
            <a:endParaRPr lang="en-US" sz="1800" smtClean="0">
              <a:solidFill>
                <a:srgbClr val="0198F1"/>
              </a:solidFill>
              <a:latin typeface="Good Times" pitchFamily="2" charset="0"/>
            </a:endParaRPr>
          </a:p>
          <a:p>
            <a:pPr marL="1168400" lvl="1" indent="-711200" algn="l" eaLnBrk="1" hangingPunct="1">
              <a:lnSpc>
                <a:spcPct val="80000"/>
              </a:lnSpc>
              <a:buClr>
                <a:srgbClr val="FBB829"/>
              </a:buClr>
              <a:buFont typeface="Wingdings" pitchFamily="2" charset="2"/>
              <a:buAutoNum type="romanUcPeriod"/>
            </a:pPr>
            <a:endParaRPr lang="en-US" sz="1800" smtClean="0">
              <a:solidFill>
                <a:srgbClr val="0198F1"/>
              </a:solidFill>
              <a:latin typeface="Good Times" pitchFamily="2" charset="0"/>
            </a:endParaRPr>
          </a:p>
          <a:p>
            <a:pPr marL="812800" indent="-812800" algn="l" eaLnBrk="1" hangingPunct="1">
              <a:lnSpc>
                <a:spcPct val="80000"/>
              </a:lnSpc>
              <a:buClr>
                <a:srgbClr val="FBB829"/>
              </a:buClr>
              <a:buFont typeface="Wingdings" pitchFamily="2" charset="2"/>
              <a:buAutoNum type="romanUcPeriod"/>
            </a:pPr>
            <a:r>
              <a:rPr lang="en-US" sz="1800" smtClean="0">
                <a:solidFill>
                  <a:srgbClr val="0198F1"/>
                </a:solidFill>
                <a:latin typeface="Good Times" pitchFamily="2" charset="0"/>
              </a:rPr>
              <a:t>Twitter</a:t>
            </a:r>
          </a:p>
          <a:p>
            <a:pPr marL="812800" indent="-812800" algn="l" eaLnBrk="1" hangingPunct="1">
              <a:lnSpc>
                <a:spcPct val="80000"/>
              </a:lnSpc>
              <a:buClr>
                <a:srgbClr val="FBB829"/>
              </a:buClr>
              <a:buFont typeface="Wingdings" pitchFamily="2" charset="2"/>
              <a:buAutoNum type="romanUcPeriod"/>
            </a:pPr>
            <a:endParaRPr lang="en-US" sz="1800" smtClean="0">
              <a:solidFill>
                <a:srgbClr val="0198F1"/>
              </a:solidFill>
              <a:latin typeface="Good Times" pitchFamily="2" charset="0"/>
            </a:endParaRPr>
          </a:p>
          <a:p>
            <a:pPr marL="812800" indent="-812800" algn="l" eaLnBrk="1" hangingPunct="1">
              <a:lnSpc>
                <a:spcPct val="80000"/>
              </a:lnSpc>
              <a:buClr>
                <a:srgbClr val="FBB829"/>
              </a:buClr>
              <a:buFont typeface="Wingdings" pitchFamily="2" charset="2"/>
              <a:buAutoNum type="romanUcPeriod"/>
            </a:pPr>
            <a:endParaRPr lang="en-US" sz="1800" smtClean="0">
              <a:solidFill>
                <a:srgbClr val="0198F1"/>
              </a:solidFill>
              <a:latin typeface="Good Times" pitchFamily="2" charset="0"/>
            </a:endParaRPr>
          </a:p>
          <a:p>
            <a:pPr marL="812800" indent="-812800" algn="l" eaLnBrk="1" hangingPunct="1">
              <a:lnSpc>
                <a:spcPct val="80000"/>
              </a:lnSpc>
              <a:buClr>
                <a:srgbClr val="FBB829"/>
              </a:buClr>
              <a:buFont typeface="Wingdings" pitchFamily="2" charset="2"/>
              <a:buAutoNum type="romanUcPeriod"/>
            </a:pPr>
            <a:r>
              <a:rPr lang="en-US" sz="1800" smtClean="0">
                <a:solidFill>
                  <a:srgbClr val="0198F1"/>
                </a:solidFill>
                <a:latin typeface="Good Times" pitchFamily="2" charset="0"/>
              </a:rPr>
              <a:t>linkedin</a:t>
            </a:r>
          </a:p>
          <a:p>
            <a:pPr marL="812800" indent="-812800" algn="l" eaLnBrk="1" hangingPunct="1">
              <a:lnSpc>
                <a:spcPct val="80000"/>
              </a:lnSpc>
              <a:buClr>
                <a:srgbClr val="FBB829"/>
              </a:buClr>
              <a:buFont typeface="Wingdings" pitchFamily="2" charset="2"/>
              <a:buAutoNum type="romanUcPeriod"/>
            </a:pPr>
            <a:endParaRPr lang="en-US" sz="1800" smtClean="0">
              <a:solidFill>
                <a:srgbClr val="0198F1"/>
              </a:solidFill>
              <a:latin typeface="Good Times" pitchFamily="2" charset="0"/>
            </a:endParaRPr>
          </a:p>
          <a:p>
            <a:pPr marL="812800" indent="-812800" algn="l" eaLnBrk="1" hangingPunct="1">
              <a:lnSpc>
                <a:spcPct val="80000"/>
              </a:lnSpc>
              <a:buClr>
                <a:srgbClr val="FBB829"/>
              </a:buClr>
              <a:buFont typeface="Wingdings" pitchFamily="2" charset="2"/>
              <a:buNone/>
            </a:pPr>
            <a:endParaRPr lang="en-US" sz="1800" smtClean="0">
              <a:solidFill>
                <a:srgbClr val="0198F1"/>
              </a:solidFill>
              <a:latin typeface="Good Tim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3.4 twitter - romania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524000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800k vizitatori, lunar</a:t>
            </a:r>
            <a:endParaRPr lang="en-US" sz="2000" smtClean="0">
              <a:solidFill>
                <a:srgbClr val="EF881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rgbClr val="EF881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22.000 conturi (Zelist.ro) / 12.000 active (Twittermap.ro)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&lt; 5000 utilizatori au scris minim un twit in ultima saptamana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Followers (Zelist.ro):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&gt;10 followers: 15.000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&gt; 100 followers: 4300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&gt; 1000 followers: 170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Branduri prezente: BMW, Intact, LG, Libra Bank, ING, Microsoft, Vodafone, ProTV, Realitatea, Rompetrol, Petrom, Orange…</a:t>
            </a:r>
          </a:p>
          <a:p>
            <a:pPr marL="457200" lvl="1" indent="0" eaLnBrk="1" hangingPunct="1">
              <a:buClr>
                <a:srgbClr val="EF8812"/>
              </a:buClr>
              <a:buFontTx/>
              <a:buNone/>
            </a:pPr>
            <a:endParaRPr lang="en-US" sz="16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40964" name="Picture 9" descr="C:\Documents and Settings\Mihai\My Documents\Prezentari\SocialNetworking\200px-Twitter_logo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5791200"/>
            <a:ext cx="2286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3.5 twitter – trends romania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Vizitatori unici ianuarie-noiembrie 2009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Se observa un trend ascendent, cu un varf atins in prima parte a lunii noiembrie</a:t>
            </a:r>
            <a:endParaRPr lang="en-US" sz="2000" smtClean="0">
              <a:solidFill>
                <a:srgbClr val="EF881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None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55300" name="Picture 9" descr="C:\Documents and Settings\Mihai\My Documents\Prezentari\SocialNetworking\200px-Twitter_logo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5791200"/>
            <a:ext cx="2286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55302" name="Picture 6" descr="C:\Documents and Settings\Mihai\Desktop\Social-Networking\twitte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28850" y="2941638"/>
            <a:ext cx="4686300" cy="2468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3.6 twitter ad. PROS &amp; CONS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Utilizatorii sunt, preponderent: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studenti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angajati agentii publicitate / new-media / jurnalisti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Puncte forte: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posibilitatea transmiterii &amp; retransmiterii mesajului intr-un timp foarte scurt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feed-back in timp foarte scurt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Puncte slabe: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numar relativ redus de utilizatori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modalitati restranse de promovare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rgbClr val="EF881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None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67588" name="Picture 9" descr="C:\Documents and Settings\Mihai\My Documents\Prezentari\SocialNetworking\200px-Twitter_logo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5791200"/>
            <a:ext cx="2286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3.7 modalitati de promovare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Conturi corporate, in cadrul carora: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se interactioneaza cu ceilalti utilizatori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se organizeaza concursuri (world-of-mouth)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se anunta informatii in premiera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se creeaza tema / background personalizate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Fee-based: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600" smtClean="0">
                <a:solidFill>
                  <a:schemeClr val="bg2"/>
                </a:solidFill>
                <a:latin typeface="Gnuolane Free" pitchFamily="34" charset="0"/>
              </a:rPr>
              <a:t> twituri platite din partea unor utilizatori populari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600" smtClean="0">
                <a:solidFill>
                  <a:schemeClr val="bg2"/>
                </a:solidFill>
                <a:latin typeface="Gnuolane Free" pitchFamily="34" charset="0"/>
              </a:rPr>
              <a:t> ReTwituri ale propriilor mesaje (in functie de subiectul acestora)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600" smtClean="0">
                <a:solidFill>
                  <a:schemeClr val="bg2"/>
                </a:solidFill>
                <a:latin typeface="Gnuolane Free" pitchFamily="34" charset="0"/>
              </a:rPr>
              <a:t> Background personalizat (efect scazut)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6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Aplicatii externe, care preiau informatii din conturile de Twitter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None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69636" name="Picture 9" descr="C:\Documents and Settings\Mihai\My Documents\Prezentari\SocialNetworking\200px-Twitter_logo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5791200"/>
            <a:ext cx="2286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4.1 linkedin - facts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Cel mai popular business-oriented social networking, fondat in 2003, in USA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Conturi gratuite si conturi platite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Cel mai ridicat CPM din social-networking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55 milioane utilizatori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reprezentand 200 tari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170 industrii</a:t>
            </a:r>
          </a:p>
          <a:p>
            <a:pPr marL="457200" lvl="1" indent="0" eaLnBrk="1" hangingPunct="1">
              <a:buClr>
                <a:srgbClr val="EF8812"/>
              </a:buClr>
              <a:buFontTx/>
              <a:buNone/>
            </a:pPr>
            <a:endParaRPr lang="en-US" sz="16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47109" name="Picture 14" descr="C:\Documents and Settings\Mihai\My Documents\Prezentari\SocialNetworking\LinkedIn_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5981700"/>
            <a:ext cx="1474788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4.2 linkedin - romania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520k vizitatori lunar, 182.000 conturi inregistrate (fata de 136.000 in august 2009)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10.000 utilizatori din domeniul Banking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30.000 IT-related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2600 retail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1200 jurnalisti &amp; online media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Prezenta pe companii: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Orange: 1200 utilizatori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Vodafone: 1400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Petrom: 900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Romtelecom: 1000</a:t>
            </a:r>
            <a:endParaRPr lang="en-US" sz="16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49156" name="Picture 14" descr="C:\Documents and Settings\Mihai\My Documents\Prezentari\SocialNetworking\LinkedIn_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5981700"/>
            <a:ext cx="1474788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4.3 linkedin – trends in romania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Vizitatori unici ianuarie-noiembrie 2009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Se observa un trend ascendent, cu un varf atins in prima parte a lunii noiembrie</a:t>
            </a:r>
            <a:endParaRPr lang="en-US" sz="2000" smtClean="0">
              <a:solidFill>
                <a:srgbClr val="EF881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57348" name="Picture 14" descr="C:\Documents and Settings\Mihai\My Documents\Prezentari\SocialNetworking\LinkedIn_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5981700"/>
            <a:ext cx="1474788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57350" name="Picture 6" descr="C:\Documents and Settings\Mihai\Desktop\Social-Networking\linkedin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76463" y="2895600"/>
            <a:ext cx="4789487" cy="2479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4.4 linkedin – PROS &amp; CONS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Puncte forte: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retea premium, probabil cel mai mare numar de top &amp; middle manageri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posibilitati multiple de targetare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posibilitatea rularii unor campanii de text-ad-uri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Puncte slabe: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posibilitati reduse de promovare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cost foarte mare al campaniilor de bannere (posibilitati de negociere reduse)</a:t>
            </a:r>
          </a:p>
        </p:txBody>
      </p:sp>
      <p:pic>
        <p:nvPicPr>
          <p:cNvPr id="71684" name="Picture 14" descr="C:\Documents and Settings\Mihai\My Documents\Prezentari\SocialNetworking\LinkedIn_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5981700"/>
            <a:ext cx="1474788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4.5 modalitati de promovare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Gratuit: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rgbClr val="EF8812"/>
                </a:solidFill>
                <a:latin typeface="Gnuolane Free" pitchFamily="34" charset="0"/>
              </a:rPr>
              <a:t> 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Grup branduit al companiei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Promovare prin intermediul conturilor angajatilor (preluare rss feeds, twitter…0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Fee based: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campanii de bannere – 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  <a:hlinkClick r:id="rId3"/>
              </a:rPr>
              <a:t>http://advertising.linkedin.com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campanii de text-ads – 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  <a:hlinkClick r:id="rId4"/>
              </a:rPr>
              <a:t>www.linkedin.com/directads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</a:t>
            </a:r>
          </a:p>
        </p:txBody>
      </p:sp>
      <p:pic>
        <p:nvPicPr>
          <p:cNvPr id="73732" name="Picture 14" descr="C:\Documents and Settings\Mihai\My Documents\Prezentari\SocialNetworking\LinkedIn_log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9200" y="5981700"/>
            <a:ext cx="1474788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6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772400" cy="1470025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EF8812"/>
                </a:solidFill>
                <a:latin typeface="Good Times" pitchFamily="2" charset="0"/>
              </a:rPr>
              <a:t>Va multumesc!</a:t>
            </a:r>
            <a:endParaRPr lang="ro-RO" smtClean="0">
              <a:solidFill>
                <a:srgbClr val="EF8812"/>
              </a:solidFill>
              <a:latin typeface="Good Times" pitchFamily="2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solidFill>
                  <a:srgbClr val="549CCC"/>
                </a:solidFill>
                <a:latin typeface="Gnuolane Free" pitchFamily="34" charset="0"/>
              </a:rPr>
              <a:t> </a:t>
            </a:r>
            <a:endParaRPr lang="ro-RO" sz="2800" smtClean="0">
              <a:solidFill>
                <a:srgbClr val="549CCC"/>
              </a:solidFill>
              <a:latin typeface="Gnuolane Free" pitchFamily="34" charset="0"/>
            </a:endParaRPr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1676400" y="2162175"/>
            <a:ext cx="6400800" cy="401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2400" b="1">
                <a:solidFill>
                  <a:schemeClr val="bg2"/>
                </a:solidFill>
                <a:latin typeface="Gnuolane Free" pitchFamily="34" charset="0"/>
              </a:rPr>
              <a:t>mihaicd</a:t>
            </a:r>
            <a:r>
              <a:rPr lang="en-US" sz="2400">
                <a:solidFill>
                  <a:schemeClr val="bg2"/>
                </a:solidFill>
                <a:latin typeface="Gnuolane Free" pitchFamily="34" charset="0"/>
              </a:rPr>
              <a:t>@</a:t>
            </a:r>
          </a:p>
          <a:p>
            <a:pPr lvl="1">
              <a:spcBef>
                <a:spcPct val="20000"/>
              </a:spcBef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>
                <a:solidFill>
                  <a:schemeClr val="bg2"/>
                </a:solidFill>
                <a:latin typeface="Gnuolane Free" pitchFamily="34" charset="0"/>
              </a:rPr>
              <a:t> twitter | facebook | gmail | linkedin | yahoo</a:t>
            </a:r>
          </a:p>
          <a:p>
            <a:pPr lvl="1">
              <a:spcBef>
                <a:spcPct val="20000"/>
              </a:spcBef>
              <a:buClr>
                <a:srgbClr val="EF8812"/>
              </a:buClr>
              <a:buFont typeface="Wingdings" pitchFamily="2" charset="2"/>
              <a:buChar char="§"/>
            </a:pPr>
            <a:endParaRPr lang="en-US" sz="2000">
              <a:solidFill>
                <a:schemeClr val="bg2"/>
              </a:solidFill>
              <a:latin typeface="Gnuolane Free" pitchFamily="34" charset="0"/>
            </a:endParaRPr>
          </a:p>
          <a:p>
            <a:pPr>
              <a:spcBef>
                <a:spcPct val="20000"/>
              </a:spcBef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b="1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2400" b="1">
                <a:solidFill>
                  <a:schemeClr val="bg2"/>
                </a:solidFill>
                <a:latin typeface="Gnuolane Free" pitchFamily="34" charset="0"/>
              </a:rPr>
              <a:t>mihaidumitru.com</a:t>
            </a:r>
            <a:r>
              <a:rPr lang="en-US" sz="2400" b="1">
                <a:solidFill>
                  <a:srgbClr val="EF8812"/>
                </a:solidFill>
                <a:latin typeface="Gnuolane Free" pitchFamily="34" charset="0"/>
              </a:rPr>
              <a:t>/social-media</a:t>
            </a:r>
          </a:p>
          <a:p>
            <a:pPr>
              <a:spcBef>
                <a:spcPct val="20000"/>
              </a:spcBef>
              <a:buClr>
                <a:srgbClr val="EF8812"/>
              </a:buClr>
              <a:buFont typeface="Wingdings" pitchFamily="2" charset="2"/>
              <a:buChar char="§"/>
            </a:pPr>
            <a:endParaRPr lang="en-US" sz="2400" b="1">
              <a:solidFill>
                <a:schemeClr val="bg2"/>
              </a:solidFill>
              <a:latin typeface="Gnuolane Free" pitchFamily="34" charset="0"/>
            </a:endParaRPr>
          </a:p>
          <a:p>
            <a:pPr>
              <a:spcBef>
                <a:spcPct val="20000"/>
              </a:spcBef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2400" b="1">
                <a:solidFill>
                  <a:schemeClr val="bg2"/>
                </a:solidFill>
                <a:latin typeface="Gnuolane Free" pitchFamily="34" charset="0"/>
              </a:rPr>
              <a:t>0788.15.30.30</a:t>
            </a:r>
          </a:p>
        </p:txBody>
      </p:sp>
      <p:pic>
        <p:nvPicPr>
          <p:cNvPr id="13317" name="Picture 6" descr="C:\Documents and Settings\Mihai\My Documents\Prezentari\bert_ernie-hp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4800600"/>
            <a:ext cx="302895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5" name="AutoShape 13"/>
          <p:cNvSpPr>
            <a:spLocks noChangeArrowheads="1"/>
          </p:cNvSpPr>
          <p:nvPr/>
        </p:nvSpPr>
        <p:spPr bwMode="auto">
          <a:xfrm>
            <a:off x="4724400" y="4038600"/>
            <a:ext cx="2057400" cy="914400"/>
          </a:xfrm>
          <a:prstGeom prst="wedgeRectCallout">
            <a:avLst>
              <a:gd name="adj1" fmla="val -68981"/>
              <a:gd name="adj2" fmla="val 46875"/>
            </a:avLst>
          </a:prstGeom>
          <a:noFill/>
          <a:ln w="9525">
            <a:solidFill>
              <a:srgbClr val="EF8812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o-RO">
                <a:solidFill>
                  <a:srgbClr val="EF8812"/>
                </a:solidFill>
                <a:latin typeface="Gnuolane Free" pitchFamily="34" charset="0"/>
              </a:rPr>
              <a:t>People rarely succeed </a:t>
            </a:r>
            <a:endParaRPr lang="en-US">
              <a:solidFill>
                <a:srgbClr val="EF8812"/>
              </a:solidFill>
              <a:latin typeface="Gnuolane Free" pitchFamily="34" charset="0"/>
            </a:endParaRPr>
          </a:p>
          <a:p>
            <a:pPr algn="ctr"/>
            <a:r>
              <a:rPr lang="ro-RO">
                <a:solidFill>
                  <a:srgbClr val="EF8812"/>
                </a:solidFill>
                <a:latin typeface="Gnuolane Free" pitchFamily="34" charset="0"/>
              </a:rPr>
              <a:t>unless they have fun</a:t>
            </a:r>
            <a:endParaRPr lang="en-US">
              <a:solidFill>
                <a:srgbClr val="EF8812"/>
              </a:solidFill>
              <a:latin typeface="Gnuolane Free" pitchFamily="34" charset="0"/>
            </a:endParaRPr>
          </a:p>
          <a:p>
            <a:pPr algn="ctr"/>
            <a:r>
              <a:rPr lang="ro-RO">
                <a:solidFill>
                  <a:srgbClr val="EF8812"/>
                </a:solidFill>
                <a:latin typeface="Gnuolane Free" pitchFamily="34" charset="0"/>
              </a:rPr>
              <a:t> in what they are doing.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0" y="6461125"/>
            <a:ext cx="33480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>
                <a:solidFill>
                  <a:schemeClr val="bg2"/>
                </a:solidFill>
                <a:latin typeface="Gnuolane Free" pitchFamily="34" charset="0"/>
              </a:rPr>
              <a:t> Film online </a:t>
            </a:r>
            <a:r>
              <a:rPr lang="en-US" sz="2000">
                <a:solidFill>
                  <a:schemeClr val="bg2"/>
                </a:solidFill>
                <a:latin typeface="Gnuolane Free" pitchFamily="34" charset="0"/>
                <a:hlinkClick r:id="rId4"/>
              </a:rPr>
              <a:t>http://www.cli.gs/mdsn1</a:t>
            </a:r>
            <a:r>
              <a:rPr lang="en-US" sz="20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2000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Quick facts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algn="l" eaLnBrk="1" hangingPunct="1">
              <a:buClr>
                <a:srgbClr val="EF8812"/>
              </a:buClr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9" name="Social Media Revolution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-55563" y="571500"/>
            <a:ext cx="9271001" cy="521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Quick facts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96% dintre tineri sunt prezenti in retelele sociale (in SUA)</a:t>
            </a: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Social Media a depasit pornografia, devenind cea mai frecventa activitate online</a:t>
            </a: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6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50 milioane utilizatori: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38 ani (radioul)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4 ani (internetul)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b="1" smtClean="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2400" b="1" smtClean="0">
                <a:solidFill>
                  <a:srgbClr val="EF8812"/>
                </a:solidFill>
                <a:latin typeface="Gnuolane Free" pitchFamily="34" charset="0"/>
              </a:rPr>
              <a:t>5 luni</a:t>
            </a: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(Facebook)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China, India, Statele Unite, </a:t>
            </a: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Facebook</a:t>
            </a: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3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1.1 Facebook – facts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inventat de Mark Zuckerberg in 2003, in timpul unei vizite la Harvard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in 2007, Microsoft cumpara 1.7% din Facebook (240 milioane $)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600" smtClean="0">
                <a:solidFill>
                  <a:schemeClr val="bg2"/>
                </a:solidFill>
                <a:latin typeface="Gnuolane Free" pitchFamily="34" charset="0"/>
              </a:rPr>
              <a:t> publicitatea in bannere Facebook este furnizata exclusiv de Microsoft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6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in 2009, DTS cumpara 2% din Facebook (200 milioane $)</a:t>
            </a:r>
          </a:p>
          <a:p>
            <a:pPr marL="0" indent="0" eaLnBrk="1" hangingPunct="1">
              <a:buClr>
                <a:srgbClr val="EF8812"/>
              </a:buClr>
              <a:buFontTx/>
              <a:buNone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peste 350 milioane utilizatori activi – 50% intra pe site in fiecare zi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2.5 miliarde poze incarcate in fiecare luna</a:t>
            </a:r>
          </a:p>
        </p:txBody>
      </p:sp>
      <p:pic>
        <p:nvPicPr>
          <p:cNvPr id="38916" name="Picture 6" descr="200px-Facebook.svg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0" y="5857875"/>
            <a:ext cx="1905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1.1 Facebook – facts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Prezentarile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cu cei mai multi fani: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Michael Jackson (&gt;10 milioane)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Facebook (6.5 milioane)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Nutella (3.5 milioane)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Freeze Pops (3.3 milioane)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Pringles (3 milioane)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Aplicatiile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cu cei mai multi utilizatori lunar: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Farmville: 74 milioane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Café World: 31 milioane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iHeart: 29.5 milioane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Birthday Cards: 28.3 milioane</a:t>
            </a:r>
          </a:p>
        </p:txBody>
      </p:sp>
      <p:pic>
        <p:nvPicPr>
          <p:cNvPr id="75780" name="Picture 6" descr="200px-Facebook.svg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0" y="5857875"/>
            <a:ext cx="1905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1.2 Facebook in romania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 2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milioane vizitatori lunar | time-on-site:  20 minute</a:t>
            </a: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500.000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utilizatori (fata de 50.000 in decembrie 2008)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600" smtClean="0">
                <a:solidFill>
                  <a:schemeClr val="bg2"/>
                </a:solidFill>
                <a:latin typeface="Gnuolane Free" pitchFamily="34" charset="0"/>
              </a:rPr>
              <a:t> &lt; 18 ani: 	50.000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600" smtClean="0">
                <a:solidFill>
                  <a:schemeClr val="bg2"/>
                </a:solidFill>
                <a:latin typeface="Gnuolane Free" pitchFamily="34" charset="0"/>
              </a:rPr>
              <a:t> 19 – 25 ani: 	190.000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600" smtClean="0">
                <a:solidFill>
                  <a:schemeClr val="bg2"/>
                </a:solidFill>
                <a:latin typeface="Gnuolane Free" pitchFamily="34" charset="0"/>
              </a:rPr>
              <a:t> 26 – 40 ani: 	210.000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600" smtClean="0">
                <a:solidFill>
                  <a:schemeClr val="bg2"/>
                </a:solidFill>
                <a:latin typeface="Gnuolane Free" pitchFamily="34" charset="0"/>
              </a:rPr>
              <a:t> &gt; 41 ani: 	41.000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6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270.000 utilizatori femei / 230.000 utilizatori barbati</a:t>
            </a: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300.000 vorbitori de limba engleza</a:t>
            </a:r>
          </a:p>
        </p:txBody>
      </p:sp>
      <p:pic>
        <p:nvPicPr>
          <p:cNvPr id="6148" name="Picture 6" descr="200px-Facebook.svg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0" y="5857875"/>
            <a:ext cx="1905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1.2 Facebook in romania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rgbClr val="EF8812"/>
                </a:solidFill>
                <a:latin typeface="Gnuolane Free" pitchFamily="34" charset="0"/>
              </a:rPr>
              <a:t> 1.5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milioane vizitatori lunar | time-on-site:  </a:t>
            </a:r>
            <a:r>
              <a:rPr lang="en-US" sz="5400" smtClean="0">
                <a:solidFill>
                  <a:srgbClr val="EF8812"/>
                </a:solidFill>
                <a:latin typeface="Gnuolane Free" pitchFamily="34" charset="0"/>
              </a:rPr>
              <a:t>20 minute</a:t>
            </a: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3600" smtClean="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3600" smtClean="0">
                <a:solidFill>
                  <a:srgbClr val="EF8812"/>
                </a:solidFill>
                <a:latin typeface="Gnuolane Free" pitchFamily="34" charset="0"/>
              </a:rPr>
              <a:t>500.000 </a:t>
            </a: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utilizatori (fata de 50.000 in decembrie 2008)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600" smtClean="0">
                <a:solidFill>
                  <a:schemeClr val="bg2"/>
                </a:solidFill>
                <a:latin typeface="Gnuolane Free" pitchFamily="34" charset="0"/>
              </a:rPr>
              <a:t> &lt; 18 ani: 	50.000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600" smtClean="0">
                <a:solidFill>
                  <a:schemeClr val="bg2"/>
                </a:solidFill>
                <a:latin typeface="Gnuolane Free" pitchFamily="34" charset="0"/>
              </a:rPr>
              <a:t> 19 – 25 ani: 	190.000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600" smtClean="0">
                <a:solidFill>
                  <a:schemeClr val="bg2"/>
                </a:solidFill>
                <a:latin typeface="Gnuolane Free" pitchFamily="34" charset="0"/>
              </a:rPr>
              <a:t> 26 – 40 ani: 	210.000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600" smtClean="0">
                <a:solidFill>
                  <a:schemeClr val="bg2"/>
                </a:solidFill>
                <a:latin typeface="Gnuolane Free" pitchFamily="34" charset="0"/>
              </a:rPr>
              <a:t> &gt; 41 ani: 	41.000</a:t>
            </a:r>
          </a:p>
          <a:p>
            <a:pPr lvl="1"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6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270.000 utilizatori femei / 230.000 utilizatori barbati</a:t>
            </a:r>
          </a:p>
        </p:txBody>
      </p:sp>
      <p:pic>
        <p:nvPicPr>
          <p:cNvPr id="7172" name="Picture 6" descr="200px-Facebook.svg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0" y="5857875"/>
            <a:ext cx="1905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1.3 Facebook trends romania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None/>
            </a:pPr>
            <a:endParaRPr lang="en-US" sz="16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Vizitatori unici ianuarie-noiembrie 2009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Se observa un trand ascendent, cu varful atins in septembrie ‘09</a:t>
            </a:r>
          </a:p>
        </p:txBody>
      </p:sp>
      <p:pic>
        <p:nvPicPr>
          <p:cNvPr id="59396" name="Picture 6" descr="200px-Facebook.svg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0" y="5857875"/>
            <a:ext cx="1905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4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59398" name="Picture 6" descr="C:\Documents and Settings\Mihai\Desktop\Social-Networking\facebook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0275" y="2974975"/>
            <a:ext cx="4743450" cy="2435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 implicit">
  <a:themeElements>
    <a:clrScheme name="Model implici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l implic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el implici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 implici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 implici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 implici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 implici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 implici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 implici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 implici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 implici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 implici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 implici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 implici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3510860</TotalTime>
  <Words>1604</Words>
  <Application>Microsoft PowerPoint</Application>
  <PresentationFormat>On-screen Show (4:3)</PresentationFormat>
  <Paragraphs>331</Paragraphs>
  <Slides>29</Slides>
  <Notes>29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Good Times</vt:lpstr>
      <vt:lpstr>Gnuolane Free</vt:lpstr>
      <vt:lpstr>Wingdings</vt:lpstr>
      <vt:lpstr>Model implicit</vt:lpstr>
      <vt:lpstr>Social networks cifre, trend si utilitate in .ro</vt:lpstr>
      <vt:lpstr> </vt:lpstr>
      <vt:lpstr>Quick facts</vt:lpstr>
      <vt:lpstr>Quick facts</vt:lpstr>
      <vt:lpstr>1.1 Facebook – facts</vt:lpstr>
      <vt:lpstr>1.1 Facebook – facts</vt:lpstr>
      <vt:lpstr>1.2 Facebook in romania</vt:lpstr>
      <vt:lpstr>1.2 Facebook in romania</vt:lpstr>
      <vt:lpstr>1.3 Facebook trends romania</vt:lpstr>
      <vt:lpstr>1.4 facebook – PROS&amp;CONS</vt:lpstr>
      <vt:lpstr>1.5 modalitati de promovare</vt:lpstr>
      <vt:lpstr>2.1 Hi5- facts</vt:lpstr>
      <vt:lpstr>2.2 Hi5 in romania</vt:lpstr>
      <vt:lpstr>2.3 Hi5 trends romania</vt:lpstr>
      <vt:lpstr>2.4 Hi5 – PROS &amp; CONS</vt:lpstr>
      <vt:lpstr>2.5 Hi5 – modalitati de promovare</vt:lpstr>
      <vt:lpstr>3.1 twitter - facts</vt:lpstr>
      <vt:lpstr>3.2 twitter - stats</vt:lpstr>
      <vt:lpstr>3.3 twitter - stats</vt:lpstr>
      <vt:lpstr>3.4 twitter - romania</vt:lpstr>
      <vt:lpstr>3.5 twitter – trends romania</vt:lpstr>
      <vt:lpstr>3.6 twitter ad. PROS &amp; CONS</vt:lpstr>
      <vt:lpstr>3.7 modalitati de promovare</vt:lpstr>
      <vt:lpstr>4.1 linkedin - facts</vt:lpstr>
      <vt:lpstr>4.2 linkedin - romania</vt:lpstr>
      <vt:lpstr>4.3 linkedin – trends in romania</vt:lpstr>
      <vt:lpstr>4.4 linkedin – PROS &amp; CONS</vt:lpstr>
      <vt:lpstr>4.5 modalitati de promovare</vt:lpstr>
      <vt:lpstr>Va multumesc!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Europa FM</dc:title>
  <dc:creator>MF</dc:creator>
  <cp:lastModifiedBy>Olivian BREDA</cp:lastModifiedBy>
  <cp:revision>284</cp:revision>
  <dcterms:created xsi:type="dcterms:W3CDTF">2008-09-01T19:12:57Z</dcterms:created>
  <dcterms:modified xsi:type="dcterms:W3CDTF">2010-01-12T04:58:31Z</dcterms:modified>
</cp:coreProperties>
</file>