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309" r:id="rId3"/>
    <p:sldId id="325" r:id="rId4"/>
    <p:sldId id="326" r:id="rId5"/>
    <p:sldId id="327" r:id="rId6"/>
    <p:sldId id="328" r:id="rId7"/>
    <p:sldId id="329" r:id="rId8"/>
    <p:sldId id="308" r:id="rId9"/>
  </p:sldIdLst>
  <p:sldSz cx="9144000" cy="6858000" type="screen4x3"/>
  <p:notesSz cx="7086600" cy="10210800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8812"/>
    <a:srgbClr val="FBB829"/>
    <a:srgbClr val="549CCC"/>
    <a:srgbClr val="DDDDDD"/>
    <a:srgbClr val="0000CC"/>
    <a:srgbClr val="FFFFFF"/>
    <a:srgbClr val="FFFFCC"/>
    <a:srgbClr val="0198F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2495" autoAdjust="0"/>
    <p:restoredTop sz="94660"/>
  </p:normalViewPr>
  <p:slideViewPr>
    <p:cSldViewPr>
      <p:cViewPr varScale="1">
        <p:scale>
          <a:sx n="70" d="100"/>
          <a:sy n="70" d="100"/>
        </p:scale>
        <p:origin x="-1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087F53F-29BA-4E16-849B-830DAE2B1E51}" type="datetimeFigureOut">
              <a:rPr lang="ro-RO"/>
              <a:pPr>
                <a:defRPr/>
              </a:pPr>
              <a:t>12.01.2010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5175"/>
            <a:ext cx="5105400" cy="3829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o-RO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849813"/>
            <a:ext cx="5670550" cy="4595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o-RO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98038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9698038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46E5848-04C5-432E-9DD7-0823E1E4CEB5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CB698D4-9FF0-44CC-BAA8-EDE511005EA6}" type="slidenum">
              <a:rPr lang="ro-RO"/>
              <a:pPr/>
              <a:t>1</a:t>
            </a:fld>
            <a:endParaRPr lang="ro-R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A9B96F-272E-409C-9D5B-E035B17B8ADA}" type="slidenum">
              <a:rPr lang="ro-RO"/>
              <a:pPr/>
              <a:t>2</a:t>
            </a:fld>
            <a:endParaRPr lang="ro-R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E53B4D0-C909-4F44-B58F-CCD1E189336A}" type="slidenum">
              <a:rPr lang="ro-RO" sz="1200"/>
              <a:pPr algn="r"/>
              <a:t>3</a:t>
            </a:fld>
            <a:endParaRPr lang="ro-RO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8852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E02DB7B-841C-415D-9185-3DD811D16E37}" type="slidenum">
              <a:rPr lang="ro-RO" sz="1200"/>
              <a:pPr algn="r"/>
              <a:t>4</a:t>
            </a:fld>
            <a:endParaRPr lang="ro-RO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0900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12C5738-2A4E-42FC-819A-B8CD994A8E09}" type="slidenum">
              <a:rPr lang="ro-RO" sz="1200"/>
              <a:pPr algn="r"/>
              <a:t>5</a:t>
            </a:fld>
            <a:endParaRPr lang="ro-RO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2948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91F5D24-07E4-4216-B671-B210CD443AE2}" type="slidenum">
              <a:rPr lang="ro-RO" sz="1200"/>
              <a:pPr algn="r"/>
              <a:t>6</a:t>
            </a:fld>
            <a:endParaRPr lang="ro-RO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8025" y="4849813"/>
            <a:ext cx="5670550" cy="45958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4996" name="Slide Number Placeholder 3"/>
          <p:cNvSpPr txBox="1">
            <a:spLocks noGrp="1"/>
          </p:cNvSpPr>
          <p:nvPr/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1DFD8B7-0305-47A8-A2CB-BB89BF34DCA2}" type="slidenum">
              <a:rPr lang="ro-RO" sz="1200"/>
              <a:pPr algn="r"/>
              <a:t>7</a:t>
            </a:fld>
            <a:endParaRPr lang="ro-RO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A86047-1CDB-45E5-BA50-2CCF22B2D2FF}" type="slidenum">
              <a:rPr lang="ro-RO"/>
              <a:pPr/>
              <a:t>8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3CEC4-799A-4A4B-B30E-8B8E0862C68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6F388-406A-407A-83D5-E8BF98D6A9C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32F0D-75E7-4B2A-A1AF-53E6D55B85B7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6D396-43F9-4100-B80F-9C3564F95427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5DE01-C35B-42B1-BDB3-8673DD787225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47FA7-1557-4A01-9BFA-FF6AA1A04CC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AC195-14CD-48B9-8B76-FB11703AB5E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3462C-C78F-413F-A2DF-E759B469D98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98763-29A6-4EA4-A4F3-21438957B78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6F770-C2C2-49E2-ACC4-9967B73B5BC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DBD8D-B299-43E1-9EDE-574A260E4F7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Se face clic pentru editare stil titlu Coordonator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Se face clic pentru editarea stilurilor textului Coordonatorului</a:t>
            </a:r>
          </a:p>
          <a:p>
            <a:pPr lvl="1"/>
            <a:r>
              <a:rPr lang="ro-RO" smtClean="0"/>
              <a:t>Nivelul secund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CFBEEB9-3064-4697-91EE-8B5BE0BC8BF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haidumitru.com/social-medi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haidumitru.com/social-medi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haidumitru.com/social-medi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haidumitru.com/social-medi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haidumitru.com/social-medi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haidumitru.com/social-media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rgbClr val="EF8812"/>
                </a:solidFill>
                <a:latin typeface="Good Times" pitchFamily="2" charset="0"/>
              </a:rPr>
              <a:t>Targetarea in </a:t>
            </a:r>
            <a:r>
              <a:rPr lang="en-US" sz="3200" b="1" smtClean="0">
                <a:solidFill>
                  <a:srgbClr val="0198F1"/>
                </a:solidFill>
                <a:latin typeface="Good Times" pitchFamily="2" charset="0"/>
              </a:rPr>
              <a:t>facebook</a:t>
            </a:r>
            <a:r>
              <a:rPr lang="en-US" sz="3600" b="1" smtClean="0">
                <a:solidFill>
                  <a:srgbClr val="0198F1"/>
                </a:solidFill>
                <a:latin typeface="Good Times" pitchFamily="2" charset="0"/>
              </a:rPr>
              <a:t/>
            </a:r>
            <a:br>
              <a:rPr lang="en-US" sz="3600" b="1" smtClean="0">
                <a:solidFill>
                  <a:srgbClr val="0198F1"/>
                </a:solidFill>
                <a:latin typeface="Good Times" pitchFamily="2" charset="0"/>
              </a:rPr>
            </a:br>
            <a:r>
              <a:rPr lang="en-US" sz="2200" b="1" smtClean="0">
                <a:solidFill>
                  <a:srgbClr val="0198F1"/>
                </a:solidFill>
                <a:latin typeface="Good Times" pitchFamily="2" charset="0"/>
              </a:rPr>
              <a:t>studiu de caz</a:t>
            </a:r>
            <a:r>
              <a:rPr lang="en-US" sz="2200" b="1" smtClean="0">
                <a:solidFill>
                  <a:srgbClr val="EF8812"/>
                </a:solidFill>
                <a:latin typeface="Good Times" pitchFamily="2" charset="0"/>
              </a:rPr>
              <a:t> I</a:t>
            </a:r>
            <a:endParaRPr lang="ro-RO" sz="2200" b="1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8200"/>
            <a:ext cx="6400800" cy="677863"/>
          </a:xfrm>
        </p:spPr>
        <p:txBody>
          <a:bodyPr/>
          <a:lstStyle/>
          <a:p>
            <a:pPr eaLnBrk="1" hangingPunct="1"/>
            <a:endParaRPr lang="en-US" sz="2400" smtClean="0">
              <a:solidFill>
                <a:srgbClr val="549CCC"/>
              </a:solidFill>
              <a:latin typeface="Gnuolane Free" pitchFamily="34" charset="0"/>
            </a:endParaRPr>
          </a:p>
          <a:p>
            <a:pPr eaLnBrk="1" hangingPunct="1"/>
            <a:endParaRPr lang="en-US" sz="2400" smtClean="0">
              <a:solidFill>
                <a:srgbClr val="0198F1"/>
              </a:solidFill>
              <a:latin typeface="Gnuolane Free" pitchFamily="34" charset="0"/>
            </a:endParaRPr>
          </a:p>
          <a:p>
            <a:pPr eaLnBrk="1" hangingPunct="1"/>
            <a:endParaRPr lang="en-US" sz="2400" smtClean="0">
              <a:solidFill>
                <a:srgbClr val="0198F1"/>
              </a:solidFill>
              <a:latin typeface="Gnuolane Free" pitchFamily="34" charset="0"/>
            </a:endParaRPr>
          </a:p>
          <a:p>
            <a:pPr eaLnBrk="1" hangingPunct="1"/>
            <a:r>
              <a:rPr lang="en-US" sz="2400" smtClean="0">
                <a:solidFill>
                  <a:srgbClr val="0198F1"/>
                </a:solidFill>
                <a:latin typeface="Gnuolane Free" pitchFamily="34" charset="0"/>
              </a:rPr>
              <a:t>Mihai Dumitru, Ianuarie ‘10</a:t>
            </a:r>
            <a:endParaRPr lang="ro-RO" sz="2400" smtClean="0">
              <a:solidFill>
                <a:srgbClr val="EF8812"/>
              </a:solidFill>
              <a:latin typeface="Gnuolane Free" pitchFamily="34" charset="0"/>
            </a:endParaRPr>
          </a:p>
        </p:txBody>
      </p:sp>
      <p:pic>
        <p:nvPicPr>
          <p:cNvPr id="2060" name="Picture 6" descr="200px-Facebook.sv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5076825"/>
            <a:ext cx="1905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Facebook ads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Facebook ads = Text-ads in paginile Facebook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Posibilitate de plata CPC sau CPM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Baza de date efectiva: 350 milioane utilizatori, cu targetare minimala pe tara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Targetare multipla (tara, sex, varsta, preferinte, grupuri la care este membru, ziua de nastere)</a:t>
            </a: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algn="l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Rapoarte cu informatii detaliate despre cei care interactioneaza cu campania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3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Targetare pe ziua de nastere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Campanie recomandata cand cei ce vad anuntul, fiind parte a unui grup restrans, beneficiaza de o reducere / promotie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18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Criterii recomandate pentru acest tip de targetare: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Locatie: Romania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Varsta: Oricare – Oricare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Zi de nastere: bifat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Sex: masculin feminin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Educatie: toate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Orar: tot timpul</a:t>
            </a:r>
          </a:p>
          <a:p>
            <a:pPr marL="457200" lvl="1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1800" smtClean="0">
                <a:solidFill>
                  <a:schemeClr val="bg2"/>
                </a:solidFill>
                <a:latin typeface="Gnuolane Free" pitchFamily="34" charset="0"/>
              </a:rPr>
              <a:t> Plata per click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3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  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3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  <p:pic>
        <p:nvPicPr>
          <p:cNvPr id="77830" name="Picture 6" descr="C:\Documents and Settings\Mihai\Desktop\Social-Networking\varst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28825" y="466725"/>
            <a:ext cx="5086350" cy="592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Targetare pe ziua de nastere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Costul per click se stabileste la nivel maximal (ex: 0.3$)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Mesajul realizat si poza aferenta trebuie sa atraga atentia asupra tematicii propuse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3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Exemplificare campanie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Campanie pentru agentie de turism, oferta de revelion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3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  <p:graphicFrame>
        <p:nvGraphicFramePr>
          <p:cNvPr id="81940" name="Group 20"/>
          <p:cNvGraphicFramePr>
            <a:graphicFrameLocks noGrp="1"/>
          </p:cNvGraphicFramePr>
          <p:nvPr/>
        </p:nvGraphicFramePr>
        <p:xfrm>
          <a:off x="1524000" y="2286000"/>
          <a:ext cx="6096000" cy="396240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396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F881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nuolane Free" pitchFamily="34" charset="0"/>
                        </a:rPr>
                        <a:t> Text-ad normal, vizibil de oricine: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F88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o-RO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F881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nuolane Free" pitchFamily="34" charset="0"/>
                        </a:rPr>
                        <a:t> Text-ad destinat celor care isi zerbau ziua in data respectiva:</a:t>
                      </a:r>
                      <a:endParaRPr kumimoji="0" lang="ro-RO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1939" name="Picture 19" descr="C:\Documents and Settings\Mihai\Desktop\Social-Networking\varianta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39963" y="2895600"/>
            <a:ext cx="1874837" cy="3143250"/>
          </a:xfrm>
          <a:prstGeom prst="rect">
            <a:avLst/>
          </a:prstGeom>
          <a:noFill/>
        </p:spPr>
      </p:pic>
      <p:pic>
        <p:nvPicPr>
          <p:cNvPr id="81942" name="Picture 22" descr="C:\Documents and Settings\Mihai\Desktop\Social-Networking\varianta-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2960688"/>
            <a:ext cx="1885950" cy="29829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333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198F1"/>
                </a:solidFill>
                <a:latin typeface="Good Times" pitchFamily="2" charset="0"/>
              </a:rPr>
              <a:t>Rezultatele campaniei</a:t>
            </a:r>
            <a:endParaRPr lang="ro-RO" sz="2400" smtClean="0">
              <a:solidFill>
                <a:srgbClr val="0198F1"/>
              </a:solidFill>
              <a:latin typeface="Good Times" pitchFamily="2" charset="0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28775"/>
            <a:ext cx="6400800" cy="4010025"/>
          </a:xfrm>
        </p:spPr>
        <p:txBody>
          <a:bodyPr/>
          <a:lstStyle/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Campania “ziua de nastere” a generat o rata de click tripla fata de campania standard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Desi discountul oferit era minim, cei care au aplicat s-au bucurat de surpriza primita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smtClean="0">
                <a:solidFill>
                  <a:schemeClr val="bg2"/>
                </a:solidFill>
                <a:latin typeface="Gnuolane Free" pitchFamily="34" charset="0"/>
              </a:rPr>
              <a:t> Overall, bugetul consumat de campania “ziua de nastere” a fost de doua ori mai mic, dar a generat un numar de inscrieri superior celeilalte campanii</a:t>
            </a: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Char char="§"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  <a:p>
            <a:pPr marL="0" indent="0" eaLnBrk="1" hangingPunct="1">
              <a:buClr>
                <a:srgbClr val="EF8812"/>
              </a:buClr>
              <a:buFont typeface="Wingdings" pitchFamily="2" charset="2"/>
              <a:buNone/>
            </a:pPr>
            <a:endParaRPr lang="en-US" sz="2000" smtClean="0">
              <a:solidFill>
                <a:schemeClr val="bg2"/>
              </a:solidFill>
              <a:latin typeface="Gnuolane Free" pitchFamily="34" charset="0"/>
            </a:endParaRP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4648200" y="0"/>
            <a:ext cx="449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EF8812"/>
                </a:solidFill>
                <a:latin typeface="Gnuolane Free" pitchFamily="34" charset="0"/>
              </a:rPr>
              <a:t>   Statistici social-media: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  <a:hlinkClick r:id="rId3"/>
              </a:rPr>
              <a:t>www.mihaidumitru.com/social-media</a:t>
            </a:r>
            <a:r>
              <a:rPr lang="en-US" sz="1600">
                <a:solidFill>
                  <a:schemeClr val="bg2"/>
                </a:solidFill>
                <a:latin typeface="Gnuolane Free" pitchFamily="34" charset="0"/>
              </a:rPr>
              <a:t> </a:t>
            </a:r>
            <a:endParaRPr lang="ro-RO" sz="1600">
              <a:solidFill>
                <a:schemeClr val="bg2"/>
              </a:solidFill>
              <a:latin typeface="Gnuolane Fre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EF8812"/>
                </a:solidFill>
                <a:latin typeface="Good Times" pitchFamily="2" charset="0"/>
              </a:rPr>
              <a:t>Va multumesc!</a:t>
            </a:r>
            <a:endParaRPr lang="ro-RO" smtClean="0">
              <a:solidFill>
                <a:srgbClr val="EF8812"/>
              </a:solidFill>
              <a:latin typeface="Good Times" pitchFamily="2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549CCC"/>
                </a:solidFill>
                <a:latin typeface="Gnuolane Free" pitchFamily="34" charset="0"/>
              </a:rPr>
              <a:t> </a:t>
            </a:r>
            <a:endParaRPr lang="ro-RO" sz="2800" smtClean="0">
              <a:solidFill>
                <a:srgbClr val="549CCC"/>
              </a:solidFill>
              <a:latin typeface="Gnuolane Free" pitchFamily="34" charset="0"/>
            </a:endParaRP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304800" y="2162175"/>
            <a:ext cx="6400800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400" b="1">
                <a:solidFill>
                  <a:schemeClr val="bg2"/>
                </a:solidFill>
                <a:latin typeface="Gnuolane Free" pitchFamily="34" charset="0"/>
              </a:rPr>
              <a:t>mihaicd</a:t>
            </a:r>
            <a:r>
              <a:rPr lang="en-US" sz="2400">
                <a:solidFill>
                  <a:schemeClr val="bg2"/>
                </a:solidFill>
                <a:latin typeface="Gnuolane Free" pitchFamily="34" charset="0"/>
              </a:rPr>
              <a:t>@</a:t>
            </a:r>
          </a:p>
          <a:p>
            <a:pPr lvl="1"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>
                <a:solidFill>
                  <a:schemeClr val="bg2"/>
                </a:solidFill>
                <a:latin typeface="Gnuolane Free" pitchFamily="34" charset="0"/>
              </a:rPr>
              <a:t> twitter | facebook | gmail | linkedin | yahoo</a:t>
            </a:r>
          </a:p>
          <a:p>
            <a:pPr lvl="1"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endParaRPr lang="en-US" sz="2000">
              <a:solidFill>
                <a:schemeClr val="bg2"/>
              </a:solidFill>
              <a:latin typeface="Gnuolane Free" pitchFamily="34" charset="0"/>
            </a:endParaRPr>
          </a:p>
          <a:p>
            <a:pPr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400" b="1">
                <a:solidFill>
                  <a:schemeClr val="bg2"/>
                </a:solidFill>
                <a:latin typeface="Gnuolane Free" pitchFamily="34" charset="0"/>
              </a:rPr>
              <a:t>mihaidumitru.com</a:t>
            </a:r>
            <a:r>
              <a:rPr lang="en-US" sz="2400" b="1">
                <a:solidFill>
                  <a:srgbClr val="EF8812"/>
                </a:solidFill>
                <a:latin typeface="Gnuolane Free" pitchFamily="34" charset="0"/>
              </a:rPr>
              <a:t>/social-media</a:t>
            </a:r>
          </a:p>
          <a:p>
            <a:pPr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endParaRPr lang="en-US" sz="2400" b="1">
              <a:solidFill>
                <a:schemeClr val="bg2"/>
              </a:solidFill>
              <a:latin typeface="Gnuolane Free" pitchFamily="34" charset="0"/>
            </a:endParaRPr>
          </a:p>
          <a:p>
            <a:pPr>
              <a:spcBef>
                <a:spcPct val="20000"/>
              </a:spcBef>
              <a:buClr>
                <a:srgbClr val="EF8812"/>
              </a:buClr>
              <a:buFont typeface="Wingdings" pitchFamily="2" charset="2"/>
              <a:buChar char="§"/>
            </a:pPr>
            <a:r>
              <a:rPr lang="en-US" sz="2000">
                <a:solidFill>
                  <a:schemeClr val="bg2"/>
                </a:solidFill>
                <a:latin typeface="Gnuolane Free" pitchFamily="34" charset="0"/>
              </a:rPr>
              <a:t> </a:t>
            </a:r>
            <a:r>
              <a:rPr lang="en-US" sz="2400" b="1">
                <a:solidFill>
                  <a:schemeClr val="bg2"/>
                </a:solidFill>
                <a:latin typeface="Gnuolane Free" pitchFamily="34" charset="0"/>
              </a:rPr>
              <a:t>0788.15.30.30</a:t>
            </a:r>
          </a:p>
        </p:txBody>
      </p:sp>
      <p:pic>
        <p:nvPicPr>
          <p:cNvPr id="13329" name="Picture 17" descr="C:\Documents and Settings\Mihai\Desktop\Social-Networking\others\anim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447800"/>
            <a:ext cx="3960813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 implicit">
  <a:themeElements>
    <a:clrScheme name="Model implici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 implic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 implic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 implici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 implici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3510909</TotalTime>
  <Words>335</Words>
  <Application>Microsoft PowerPoint</Application>
  <PresentationFormat>On-screen Show (4:3)</PresentationFormat>
  <Paragraphs>65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Good Times</vt:lpstr>
      <vt:lpstr>Gnuolane Free</vt:lpstr>
      <vt:lpstr>Wingdings</vt:lpstr>
      <vt:lpstr>Model implicit</vt:lpstr>
      <vt:lpstr>Targetarea in facebook studiu de caz I</vt:lpstr>
      <vt:lpstr>Facebook ads</vt:lpstr>
      <vt:lpstr>Targetare pe ziua de nastere</vt:lpstr>
      <vt:lpstr>  </vt:lpstr>
      <vt:lpstr>Targetare pe ziua de nastere</vt:lpstr>
      <vt:lpstr>Exemplificare campanie</vt:lpstr>
      <vt:lpstr>Rezultatele campaniei</vt:lpstr>
      <vt:lpstr>Va multumesc!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Europa FM</dc:title>
  <dc:creator>MF</dc:creator>
  <cp:lastModifiedBy>Olivian BREDA</cp:lastModifiedBy>
  <cp:revision>289</cp:revision>
  <dcterms:created xsi:type="dcterms:W3CDTF">2008-09-01T19:12:57Z</dcterms:created>
  <dcterms:modified xsi:type="dcterms:W3CDTF">2010-01-12T04:58:12Z</dcterms:modified>
</cp:coreProperties>
</file>