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69" r:id="rId2"/>
    <p:sldId id="275" r:id="rId3"/>
    <p:sldId id="282" r:id="rId4"/>
    <p:sldId id="283" r:id="rId5"/>
    <p:sldId id="284" r:id="rId6"/>
    <p:sldId id="293" r:id="rId7"/>
    <p:sldId id="285" r:id="rId8"/>
    <p:sldId id="286" r:id="rId9"/>
    <p:sldId id="287" r:id="rId10"/>
    <p:sldId id="291" r:id="rId11"/>
    <p:sldId id="299" r:id="rId12"/>
    <p:sldId id="297" r:id="rId13"/>
    <p:sldId id="295" r:id="rId14"/>
    <p:sldId id="298" r:id="rId15"/>
    <p:sldId id="294" r:id="rId16"/>
    <p:sldId id="288" r:id="rId17"/>
    <p:sldId id="289" r:id="rId18"/>
    <p:sldId id="290" r:id="rId19"/>
    <p:sldId id="300" r:id="rId20"/>
    <p:sldId id="301" r:id="rId21"/>
    <p:sldId id="303" r:id="rId22"/>
    <p:sldId id="304" r:id="rId23"/>
    <p:sldId id="305" r:id="rId24"/>
    <p:sldId id="302" r:id="rId25"/>
    <p:sldId id="306" r:id="rId26"/>
    <p:sldId id="320" r:id="rId27"/>
    <p:sldId id="307" r:id="rId28"/>
    <p:sldId id="308" r:id="rId29"/>
    <p:sldId id="309" r:id="rId30"/>
    <p:sldId id="324" r:id="rId31"/>
    <p:sldId id="319" r:id="rId32"/>
    <p:sldId id="310" r:id="rId33"/>
    <p:sldId id="311" r:id="rId34"/>
    <p:sldId id="312" r:id="rId35"/>
    <p:sldId id="313" r:id="rId36"/>
    <p:sldId id="314" r:id="rId37"/>
    <p:sldId id="315" r:id="rId38"/>
    <p:sldId id="321" r:id="rId39"/>
    <p:sldId id="322" r:id="rId40"/>
    <p:sldId id="323" r:id="rId41"/>
    <p:sldId id="317" r:id="rId42"/>
    <p:sldId id="318" r:id="rId43"/>
    <p:sldId id="325" r:id="rId44"/>
    <p:sldId id="326" r:id="rId45"/>
    <p:sldId id="328" r:id="rId46"/>
    <p:sldId id="327" r:id="rId47"/>
    <p:sldId id="329" r:id="rId48"/>
    <p:sldId id="330" r:id="rId49"/>
    <p:sldId id="276" r:id="rId50"/>
    <p:sldId id="331" r:id="rId51"/>
    <p:sldId id="332" r:id="rId52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66"/>
    </p:penClr>
  </p:showPr>
  <p:clrMru>
    <a:srgbClr val="00CC00"/>
    <a:srgbClr val="CCCC00"/>
    <a:srgbClr val="00CC66"/>
    <a:srgbClr val="FF0066"/>
    <a:srgbClr val="0066CC"/>
    <a:srgbClr val="FFCC00"/>
    <a:srgbClr val="000080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>
                <a:latin typeface="Times New Roman" pitchFamily="18" charset="0"/>
              </a:defRPr>
            </a:lvl1pPr>
          </a:lstStyle>
          <a:p>
            <a:fld id="{2B9133B3-699C-4DE5-A88F-5AC831DB43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2" tIns="46692" rIns="93382" bIns="46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defTabSz="9271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/>
            </a:lvl1pPr>
          </a:lstStyle>
          <a:p>
            <a:fld id="{8872B961-FEA9-4C32-AD85-84480FD097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1371600"/>
            <a:ext cx="6477000" cy="1905000"/>
          </a:xfrm>
        </p:spPr>
        <p:txBody>
          <a:bodyPr anchor="b"/>
          <a:lstStyle>
            <a:lvl1pPr algn="ctr">
              <a:lnSpc>
                <a:spcPct val="100000"/>
              </a:lnSpc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352800"/>
            <a:ext cx="6477000" cy="457200"/>
          </a:xfrm>
          <a:ln w="12700"/>
        </p:spPr>
        <p:txBody>
          <a:bodyPr lIns="91440" tIns="0" rIns="91440" bIns="0"/>
          <a:lstStyle>
            <a:lvl1pPr marL="0" indent="0" algn="ctr">
              <a:spcBef>
                <a:spcPct val="0"/>
              </a:spcBef>
              <a:buClrTx/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4015AC-57FD-490C-BF5F-7151584454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532BE-D15A-48CF-8E3C-9E19F549E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4600" y="819150"/>
            <a:ext cx="1447800" cy="4819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1200" y="819150"/>
            <a:ext cx="4191000" cy="4819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2DDC5-3C39-425E-BF4B-7CDE271661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6D281-CBBF-4BAF-8672-4DD68C14F0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5EC47-8B69-4AF8-A18F-7584168D18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37F4D-0A59-4649-AD4A-E6E0E07CC1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6724C-6935-4C3D-A75D-998C07DCAD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DD918-4232-4E35-9231-8984E114C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3FD79-2326-49AC-AFAA-32A14F686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30CEE-1143-4599-9366-CB69D7B83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FD991-A372-452D-81BE-77B8F0C680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819150"/>
            <a:ext cx="579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752600"/>
            <a:ext cx="5791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84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8C57231-1002-4632-8519-5D1ADFBC41A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200">
          <a:solidFill>
            <a:schemeClr val="bg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000">
          <a:solidFill>
            <a:schemeClr val="bg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chemeClr val="bg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urlovers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www.facebook.com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username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mashable.com/2009/04/01/optimize-facebook-page/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apps/application.php?id=2231777543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witter.com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facebook-widgets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://www.linkedin.com/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acebook.com/group.php?gid=176232867392" TargetMode="External"/><Relationship Id="rId3" Type="http://schemas.openxmlformats.org/officeDocument/2006/relationships/hyperlink" Target="http://twitter.com/SEOWorldCoffee" TargetMode="External"/><Relationship Id="rId7" Type="http://schemas.openxmlformats.org/officeDocument/2006/relationships/hyperlink" Target="http://www.facebook.com/profile.php?id=100000612126568" TargetMode="External"/><Relationship Id="rId12" Type="http://schemas.openxmlformats.org/officeDocument/2006/relationships/hyperlink" Target="http://www.linkedin.com/in/olivian" TargetMode="External"/><Relationship Id="rId2" Type="http://schemas.openxmlformats.org/officeDocument/2006/relationships/hyperlink" Target="http://twitter.com/lumeaseopp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witter.com/atreiacafea" TargetMode="External"/><Relationship Id="rId11" Type="http://schemas.openxmlformats.org/officeDocument/2006/relationships/hyperlink" Target="http://www.linkedin.com/groups?gid=2438951" TargetMode="External"/><Relationship Id="rId5" Type="http://schemas.openxmlformats.org/officeDocument/2006/relationships/hyperlink" Target="https://twitter.com/lecsromania" TargetMode="External"/><Relationship Id="rId10" Type="http://schemas.openxmlformats.org/officeDocument/2006/relationships/hyperlink" Target="http://www.linkedin.com/groups?gid=2633198" TargetMode="External"/><Relationship Id="rId4" Type="http://schemas.openxmlformats.org/officeDocument/2006/relationships/hyperlink" Target="http://twitter.com/Olivian_BREDA" TargetMode="External"/><Relationship Id="rId9" Type="http://schemas.openxmlformats.org/officeDocument/2006/relationships/hyperlink" Target="http://www.facebook.com/olivian.breda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lumeaseoppc.ro/" TargetMode="External"/><Relationship Id="rId2" Type="http://schemas.openxmlformats.org/officeDocument/2006/relationships/hyperlink" Target="mailto:vino@lumeaseoppc.r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Rectangle 33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315200" cy="1905000"/>
          </a:xfrm>
        </p:spPr>
        <p:txBody>
          <a:bodyPr/>
          <a:lstStyle/>
          <a:p>
            <a:r>
              <a:rPr lang="vi-VN" sz="3000" dirty="0" smtClean="0"/>
              <a:t>Rețele sociale</a:t>
            </a:r>
            <a:r>
              <a:rPr lang="en-US" sz="3000" dirty="0" smtClean="0"/>
              <a:t>:</a:t>
            </a:r>
            <a:br>
              <a:rPr lang="en-US" sz="3000" dirty="0" smtClean="0"/>
            </a:br>
            <a:r>
              <a:rPr lang="vi-VN" sz="3000" dirty="0" smtClean="0"/>
              <a:t>Facebook, Twitter, LinkedIn – cum să?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vi-VN" sz="3000" dirty="0" smtClean="0"/>
              <a:t>Prezentare pas cu pas</a:t>
            </a:r>
            <a:endParaRPr lang="en-US" sz="3000" dirty="0"/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77000" cy="838200"/>
          </a:xfrm>
        </p:spPr>
        <p:txBody>
          <a:bodyPr/>
          <a:lstStyle/>
          <a:p>
            <a:pPr algn="r"/>
            <a:r>
              <a:rPr lang="en-US" sz="2000" dirty="0" smtClean="0"/>
              <a:t>Olivian BREDA,</a:t>
            </a:r>
            <a:br>
              <a:rPr lang="en-US" sz="2000" dirty="0" smtClean="0"/>
            </a:br>
            <a:r>
              <a:rPr lang="en-US" sz="2000" dirty="0" smtClean="0"/>
              <a:t>Orange Concept Store, 2010.01.12</a:t>
            </a:r>
          </a:p>
          <a:p>
            <a:pPr algn="r"/>
            <a:r>
              <a:rPr lang="en-US" sz="2000" dirty="0" smtClean="0"/>
              <a:t>51 de slide-</a:t>
            </a:r>
            <a:r>
              <a:rPr lang="en-US" sz="2000" dirty="0" err="1" smtClean="0"/>
              <a:t>uri</a:t>
            </a:r>
            <a:endParaRPr lang="en-US" sz="20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smtClean="0"/>
              <a:t>background Lumea SEO PPC</a:t>
            </a:r>
            <a:endParaRPr lang="en-US" dirty="0"/>
          </a:p>
        </p:txBody>
      </p:sp>
      <p:pic>
        <p:nvPicPr>
          <p:cNvPr id="4" name="Picture 3" descr="D:\Documents and Settings\Olivian\Desktop\PPT\TWTTR\LumeaSEOPP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0"/>
            <a:ext cx="2743200" cy="2962656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Cum schimbi fundalul ușor?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6858000" cy="4419600"/>
          </a:xfrm>
        </p:spPr>
        <p:txBody>
          <a:bodyPr/>
          <a:lstStyle/>
          <a:p>
            <a:pPr>
              <a:buNone/>
            </a:pPr>
            <a:r>
              <a:rPr lang="ro-RO" dirty="0" smtClean="0"/>
              <a:t>1. </a:t>
            </a:r>
            <a:r>
              <a:rPr lang="ro-RO" b="1" dirty="0" smtClean="0"/>
              <a:t>Alegi o tema</a:t>
            </a:r>
            <a:r>
              <a:rPr lang="ro-RO" dirty="0" smtClean="0"/>
              <a:t>;</a:t>
            </a:r>
          </a:p>
          <a:p>
            <a:pPr>
              <a:buNone/>
            </a:pPr>
            <a:r>
              <a:rPr lang="ro-RO" dirty="0" smtClean="0"/>
              <a:t>2. Vizitezi </a:t>
            </a:r>
            <a:r>
              <a:rPr lang="ro-RO" b="1" dirty="0" smtClean="0"/>
              <a:t>profilul tău</a:t>
            </a:r>
            <a:r>
              <a:rPr lang="ro-RO" dirty="0" smtClean="0"/>
              <a:t>;</a:t>
            </a:r>
          </a:p>
          <a:p>
            <a:pPr>
              <a:buNone/>
            </a:pPr>
            <a:r>
              <a:rPr lang="ro-RO" dirty="0" smtClean="0"/>
              <a:t>3. Apeși </a:t>
            </a:r>
            <a:r>
              <a:rPr lang="ro-RO" b="1" dirty="0" smtClean="0"/>
              <a:t>Print </a:t>
            </a:r>
            <a:r>
              <a:rPr lang="ro-RO" b="1" dirty="0" err="1" smtClean="0"/>
              <a:t>Screen</a:t>
            </a:r>
            <a:r>
              <a:rPr lang="ro-RO" dirty="0" smtClean="0"/>
              <a:t>;</a:t>
            </a:r>
          </a:p>
          <a:p>
            <a:pPr>
              <a:buNone/>
            </a:pPr>
            <a:r>
              <a:rPr lang="ro-RO" dirty="0" smtClean="0"/>
              <a:t>4. În </a:t>
            </a:r>
            <a:r>
              <a:rPr lang="ro-RO" dirty="0" err="1" smtClean="0"/>
              <a:t>Paint</a:t>
            </a:r>
            <a:r>
              <a:rPr lang="ro-RO" dirty="0" smtClean="0"/>
              <a:t> dai </a:t>
            </a:r>
            <a:r>
              <a:rPr lang="ro-RO" b="1" dirty="0" smtClean="0"/>
              <a:t>Paste</a:t>
            </a:r>
            <a:r>
              <a:rPr lang="ro-RO" dirty="0" smtClean="0"/>
              <a:t>;</a:t>
            </a:r>
          </a:p>
          <a:p>
            <a:pPr>
              <a:buNone/>
            </a:pPr>
            <a:r>
              <a:rPr lang="ro-RO" dirty="0" smtClean="0"/>
              <a:t>5. Faci un </a:t>
            </a:r>
            <a:r>
              <a:rPr lang="ro-RO" b="1" dirty="0" smtClean="0"/>
              <a:t>fundal pentru Twitter</a:t>
            </a:r>
            <a:r>
              <a:rPr lang="ro-RO" dirty="0" smtClean="0"/>
              <a:t> în </a:t>
            </a:r>
            <a:r>
              <a:rPr lang="ro-RO" dirty="0" err="1" smtClean="0"/>
              <a:t>Paint</a:t>
            </a:r>
            <a:r>
              <a:rPr lang="ro-RO" dirty="0" smtClean="0"/>
              <a:t>;</a:t>
            </a:r>
          </a:p>
          <a:p>
            <a:pPr>
              <a:buNone/>
            </a:pPr>
            <a:r>
              <a:rPr lang="ro-RO" dirty="0" smtClean="0"/>
              <a:t>6. Încarci fundalul (</a:t>
            </a:r>
            <a:r>
              <a:rPr lang="ro-RO" b="1" dirty="0" err="1" smtClean="0"/>
              <a:t>upload</a:t>
            </a:r>
            <a:r>
              <a:rPr lang="ro-RO" dirty="0" smtClean="0"/>
              <a:t>) în Twitter;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Cum faci background în Twitter?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ro-RO" b="1" dirty="0" smtClean="0"/>
              <a:t>Varianta 1</a:t>
            </a:r>
            <a:r>
              <a:rPr lang="ro-RO" dirty="0" smtClean="0"/>
              <a:t>(recomandată): Faci o </a:t>
            </a:r>
            <a:r>
              <a:rPr lang="ro-RO" b="1" dirty="0" smtClean="0"/>
              <a:t>imagine foarte mică</a:t>
            </a:r>
            <a:r>
              <a:rPr lang="ro-RO" dirty="0" smtClean="0"/>
              <a:t> - va fi afișată doar în partea </a:t>
            </a:r>
            <a:r>
              <a:rPr lang="ro-RO" dirty="0" err="1" smtClean="0"/>
              <a:t>stangă</a:t>
            </a:r>
            <a:r>
              <a:rPr lang="ro-RO" dirty="0" smtClean="0"/>
              <a:t> a profilului tău de Twitter; Lățime rezoluție: 120px e cea mai sigură, poți încerca 200px;</a:t>
            </a:r>
          </a:p>
          <a:p>
            <a:r>
              <a:rPr lang="ro-RO" b="1" dirty="0" smtClean="0"/>
              <a:t>Varianta 2</a:t>
            </a:r>
            <a:r>
              <a:rPr lang="ro-RO" dirty="0" smtClean="0"/>
              <a:t>: Faci o </a:t>
            </a:r>
            <a:r>
              <a:rPr lang="ro-RO" b="1" dirty="0" smtClean="0"/>
              <a:t>imagine foarte mare</a:t>
            </a:r>
            <a:r>
              <a:rPr lang="ro-RO" dirty="0" smtClean="0"/>
              <a:t> - va fi afișată și în stânga și în dreapta profilului de Twitter; Trebuie să găsești o soluție la problema asta - exista rezoluții de monitor variabile și un background care se vede bine pe un monitor de 17" se poate vedea foarte </a:t>
            </a:r>
            <a:r>
              <a:rPr lang="ro-RO" dirty="0" err="1" smtClean="0"/>
              <a:t>rau</a:t>
            </a:r>
            <a:r>
              <a:rPr lang="ro-RO" dirty="0" smtClean="0"/>
              <a:t> pe unul de 22";</a:t>
            </a:r>
            <a:endParaRPr lang="en-US" dirty="0" smtClean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Background – varianta 1</a:t>
            </a:r>
          </a:p>
        </p:txBody>
      </p:sp>
      <p:pic>
        <p:nvPicPr>
          <p:cNvPr id="9218" name="Picture 2" descr="D:\Documents and Settings\Olivian\Desktop\PPT\TWTTR\Varianta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60440"/>
            <a:ext cx="8077200" cy="519756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Background – varianta 2</a:t>
            </a:r>
          </a:p>
        </p:txBody>
      </p:sp>
      <p:pic>
        <p:nvPicPr>
          <p:cNvPr id="10242" name="Picture 2" descr="D:\Documents and Settings\Olivian\Desktop\PPT\TWTTR\Varianta 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170817" cy="52578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Despre logo și background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239000" cy="4419600"/>
          </a:xfrm>
        </p:spPr>
        <p:txBody>
          <a:bodyPr/>
          <a:lstStyle/>
          <a:p>
            <a:r>
              <a:rPr lang="it-IT" dirty="0" smtClean="0"/>
              <a:t>Ce </a:t>
            </a:r>
            <a:r>
              <a:rPr lang="it-IT" b="1" dirty="0" smtClean="0"/>
              <a:t>logo</a:t>
            </a:r>
            <a:r>
              <a:rPr lang="it-IT" dirty="0" smtClean="0"/>
              <a:t> pui? Cu tine / cu afacerea ta e cel mai indicat;</a:t>
            </a:r>
            <a:endParaRPr lang="ro-RO" dirty="0" smtClean="0"/>
          </a:p>
          <a:p>
            <a:r>
              <a:rPr lang="vi-VN" dirty="0" smtClean="0"/>
              <a:t>Sugestia mea - </a:t>
            </a:r>
            <a:r>
              <a:rPr lang="vi-VN" b="1" dirty="0" smtClean="0"/>
              <a:t>KISS</a:t>
            </a:r>
            <a:r>
              <a:rPr lang="vi-VN" dirty="0" smtClean="0"/>
              <a:t> ("keep it simple and stupid!"). Logo / poză personală, date contact, un site. Atât.</a:t>
            </a:r>
            <a:endParaRPr lang="ro-RO" dirty="0" smtClean="0"/>
          </a:p>
          <a:p>
            <a:r>
              <a:rPr lang="en-US" dirty="0" smtClean="0"/>
              <a:t>Cum </a:t>
            </a:r>
            <a:r>
              <a:rPr lang="en-US" dirty="0" err="1" smtClean="0"/>
              <a:t>alegi</a:t>
            </a:r>
            <a:r>
              <a:rPr lang="en-US" dirty="0" smtClean="0"/>
              <a:t> </a:t>
            </a:r>
            <a:r>
              <a:rPr lang="ro-RO" dirty="0" smtClean="0"/>
              <a:t>combinațiile de </a:t>
            </a:r>
            <a:r>
              <a:rPr lang="en-US" dirty="0" err="1" smtClean="0"/>
              <a:t>culori</a:t>
            </a:r>
            <a:r>
              <a:rPr lang="en-US" dirty="0" smtClean="0"/>
              <a:t>? </a:t>
            </a:r>
            <a:r>
              <a:rPr lang="en-US" dirty="0" err="1" smtClean="0"/>
              <a:t>Folosește</a:t>
            </a:r>
            <a:r>
              <a:rPr lang="en-US" dirty="0" smtClean="0"/>
              <a:t> </a:t>
            </a:r>
            <a:r>
              <a:rPr lang="en-US" dirty="0" err="1" smtClean="0"/>
              <a:t>Colour</a:t>
            </a:r>
            <a:r>
              <a:rPr lang="en-US" dirty="0" smtClean="0"/>
              <a:t> Lovers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combinații</a:t>
            </a:r>
            <a:r>
              <a:rPr lang="en-US" dirty="0" smtClean="0"/>
              <a:t> de </a:t>
            </a:r>
            <a:r>
              <a:rPr lang="en-US" dirty="0" err="1" smtClean="0"/>
              <a:t>culori</a:t>
            </a:r>
            <a:r>
              <a:rPr lang="en-US" dirty="0" smtClean="0"/>
              <a:t> </a:t>
            </a:r>
            <a:r>
              <a:rPr lang="en-US" dirty="0" err="1" smtClean="0"/>
              <a:t>potrivite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://www.colourlovers.com/</a:t>
            </a:r>
            <a:r>
              <a:rPr lang="ro-RO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smtClean="0"/>
              <a:t>cum postezi</a:t>
            </a:r>
            <a:endParaRPr lang="en-US" dirty="0"/>
          </a:p>
        </p:txBody>
      </p:sp>
      <p:pic>
        <p:nvPicPr>
          <p:cNvPr id="6146" name="Picture 2" descr="D:\Documents and Settings\Olivian\Desktop\PPT\TWTTR\07. Cum postez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28800"/>
            <a:ext cx="9116122" cy="20574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smtClean="0"/>
              <a:t>cum dai </a:t>
            </a:r>
            <a:r>
              <a:rPr lang="ro-RO" dirty="0" err="1" smtClean="0"/>
              <a:t>reply</a:t>
            </a:r>
            <a:endParaRPr lang="en-US" dirty="0"/>
          </a:p>
        </p:txBody>
      </p:sp>
      <p:pic>
        <p:nvPicPr>
          <p:cNvPr id="7170" name="Picture 2" descr="D:\Documents and Settings\Olivian\Desktop\PPT\TWTTR\08. Repl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05000"/>
            <a:ext cx="5617580" cy="19812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smtClean="0"/>
              <a:t>cum dai </a:t>
            </a:r>
            <a:r>
              <a:rPr lang="ro-RO" dirty="0" err="1" smtClean="0"/>
              <a:t>follow</a:t>
            </a:r>
            <a:endParaRPr lang="en-US" dirty="0"/>
          </a:p>
        </p:txBody>
      </p:sp>
      <p:pic>
        <p:nvPicPr>
          <p:cNvPr id="8194" name="Picture 2" descr="D:\Documents and Settings\Olivian\Desktop\PPT\TWTTR\09. Cum dau follo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828800"/>
            <a:ext cx="3770568" cy="22098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Sfaturi Twitter – partea I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E bine să pornești de la un </a:t>
            </a:r>
            <a:r>
              <a:rPr lang="vi-VN" b="1" dirty="0" smtClean="0"/>
              <a:t>scop</a:t>
            </a:r>
            <a:r>
              <a:rPr lang="vi-VN" dirty="0" smtClean="0"/>
              <a:t> - să știi ce vrei de la Twitter;</a:t>
            </a:r>
          </a:p>
          <a:p>
            <a:r>
              <a:rPr lang="vi-VN" dirty="0" smtClean="0"/>
              <a:t>Poți folosi Twitter pentru a </a:t>
            </a:r>
            <a:r>
              <a:rPr lang="vi-VN" b="1" dirty="0" smtClean="0"/>
              <a:t>căuta informații</a:t>
            </a:r>
            <a:r>
              <a:rPr lang="vi-VN" dirty="0" smtClean="0"/>
              <a:t> - sunt rezultate de la utilizatori;</a:t>
            </a:r>
          </a:p>
          <a:p>
            <a:r>
              <a:rPr lang="vi-VN" dirty="0" smtClean="0"/>
              <a:t>Twitter e util pentru </a:t>
            </a:r>
            <a:r>
              <a:rPr lang="vi-VN" b="1" dirty="0" smtClean="0"/>
              <a:t>a primi sfaturi</a:t>
            </a:r>
            <a:r>
              <a:rPr lang="vi-VN" dirty="0" smtClean="0"/>
              <a:t> - dar evită să ceri prea multe odată;</a:t>
            </a:r>
          </a:p>
          <a:p>
            <a:r>
              <a:rPr lang="vi-VN" dirty="0" smtClean="0"/>
              <a:t>Înainte de a da Follow primilor utilizatori, asigură-te că ai scris măcar </a:t>
            </a:r>
            <a:r>
              <a:rPr lang="vi-VN" b="1" dirty="0" smtClean="0"/>
              <a:t>10 Tweet-uri</a:t>
            </a:r>
            <a:r>
              <a:rPr lang="vi-VN" dirty="0" smtClean="0"/>
              <a:t>;</a:t>
            </a:r>
          </a:p>
          <a:p>
            <a:r>
              <a:rPr lang="vi-VN" b="1" dirty="0" smtClean="0"/>
              <a:t>Completează profilul</a:t>
            </a:r>
            <a:r>
              <a:rPr lang="vi-VN" dirty="0" smtClean="0"/>
              <a:t> </a:t>
            </a:r>
            <a:r>
              <a:rPr lang="ro-RO" dirty="0" smtClean="0"/>
              <a:t>în detaliu</a:t>
            </a:r>
            <a:r>
              <a:rPr lang="vi-VN" dirty="0" smtClean="0"/>
              <a:t>;</a:t>
            </a:r>
            <a:endParaRPr lang="en-US" dirty="0" smtClean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Despre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e </a:t>
            </a:r>
            <a:r>
              <a:rPr lang="en-US" dirty="0" err="1" smtClean="0"/>
              <a:t>prezentarea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6858000" cy="4343400"/>
          </a:xfrm>
        </p:spPr>
        <p:txBody>
          <a:bodyPr/>
          <a:lstStyle/>
          <a:p>
            <a:r>
              <a:rPr lang="ro-RO" b="1" dirty="0" smtClean="0"/>
              <a:t>Creare conturi </a:t>
            </a:r>
            <a:r>
              <a:rPr lang="ro-RO" dirty="0" smtClean="0"/>
              <a:t>Twitter, Facebook, LinkedIn;</a:t>
            </a:r>
          </a:p>
          <a:p>
            <a:r>
              <a:rPr lang="ro-RO" b="1" dirty="0" smtClean="0"/>
              <a:t>Setare opțiuni </a:t>
            </a:r>
            <a:r>
              <a:rPr lang="ro-RO" dirty="0" smtClean="0"/>
              <a:t>conturi și </a:t>
            </a:r>
            <a:r>
              <a:rPr lang="ro-RO" b="1" dirty="0" smtClean="0"/>
              <a:t>editarea datelor</a:t>
            </a:r>
            <a:r>
              <a:rPr lang="ro-RO" dirty="0" smtClean="0"/>
              <a:t>;</a:t>
            </a:r>
          </a:p>
          <a:p>
            <a:r>
              <a:rPr lang="ro-RO" b="1" dirty="0" smtClean="0"/>
              <a:t>Ghid de folosire </a:t>
            </a:r>
            <a:r>
              <a:rPr lang="ro-RO" dirty="0" smtClean="0"/>
              <a:t>sumar;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Sfaturi Twitter – partea a II-a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Dacă folosești Twitter intens, ține cont că există </a:t>
            </a:r>
            <a:r>
              <a:rPr lang="vi-VN" b="1" dirty="0" smtClean="0"/>
              <a:t>aplicații</a:t>
            </a:r>
            <a:r>
              <a:rPr lang="vi-VN" dirty="0" smtClean="0"/>
              <a:t> dedicate care extind funcționalitatea;</a:t>
            </a:r>
          </a:p>
          <a:p>
            <a:r>
              <a:rPr lang="vi-VN" dirty="0" smtClean="0"/>
              <a:t>Dacă postezi direct din interfața Twitter.com, poți folosi un </a:t>
            </a:r>
            <a:r>
              <a:rPr lang="vi-VN" b="1" dirty="0" smtClean="0"/>
              <a:t>serviciu de scurtare a URL-urilor</a:t>
            </a:r>
            <a:r>
              <a:rPr lang="vi-VN" dirty="0" smtClean="0"/>
              <a:t> înainte de a scrie mesajul;</a:t>
            </a:r>
          </a:p>
          <a:p>
            <a:r>
              <a:rPr lang="vi-VN" dirty="0" smtClean="0"/>
              <a:t>Ca să vezi ce se vorbește despre compania ta, salvează o </a:t>
            </a:r>
            <a:r>
              <a:rPr lang="vi-VN" b="1" dirty="0" smtClean="0"/>
              <a:t>căutare după numele companiei</a:t>
            </a:r>
            <a:r>
              <a:rPr lang="vi-VN" dirty="0" smtClean="0"/>
              <a:t> (nu neapărat contul de Twitter)</a:t>
            </a:r>
          </a:p>
          <a:p>
            <a:r>
              <a:rPr lang="vi-VN" dirty="0" smtClean="0"/>
              <a:t>Poți actualiza statusul prin </a:t>
            </a:r>
            <a:r>
              <a:rPr lang="vi-VN" b="1" dirty="0" smtClean="0"/>
              <a:t>SMS-uri de pe telefonul mobil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Sfaturi Twitter – partea a </a:t>
            </a:r>
            <a:r>
              <a:rPr lang="ro-RO" dirty="0" smtClean="0"/>
              <a:t>II</a:t>
            </a:r>
            <a:r>
              <a:rPr lang="en-US" dirty="0" smtClean="0"/>
              <a:t>I</a:t>
            </a:r>
            <a:r>
              <a:rPr lang="ro-RO" dirty="0" err="1" smtClean="0"/>
              <a:t>-a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495800"/>
          </a:xfrm>
        </p:spPr>
        <p:txBody>
          <a:bodyPr/>
          <a:lstStyle/>
          <a:p>
            <a:r>
              <a:rPr lang="vi-VN" dirty="0" smtClean="0"/>
              <a:t>Dacă găsești ceva interesant pe Twitter, folosește funcția de </a:t>
            </a:r>
            <a:r>
              <a:rPr lang="vi-VN" b="1" dirty="0" smtClean="0"/>
              <a:t>ReTweet</a:t>
            </a:r>
            <a:r>
              <a:rPr lang="vi-VN" dirty="0" smtClean="0"/>
              <a:t>;</a:t>
            </a:r>
          </a:p>
          <a:p>
            <a:r>
              <a:rPr lang="vi-VN" dirty="0" smtClean="0"/>
              <a:t>Cel mai important sfat Twitter: </a:t>
            </a:r>
            <a:r>
              <a:rPr lang="vi-VN" b="1" dirty="0" smtClean="0"/>
              <a:t>nu da @reply în public</a:t>
            </a:r>
            <a:r>
              <a:rPr lang="vi-VN" dirty="0" smtClean="0"/>
              <a:t>, dacă poți trimite Direct Message și tu ești inițiatorul discuției;</a:t>
            </a:r>
          </a:p>
          <a:p>
            <a:r>
              <a:rPr lang="vi-VN" dirty="0" smtClean="0"/>
              <a:t>Ai opțiunea de a păstra </a:t>
            </a:r>
            <a:r>
              <a:rPr lang="vi-VN" b="1" dirty="0" smtClean="0"/>
              <a:t>mesajele private</a:t>
            </a:r>
            <a:r>
              <a:rPr lang="vi-VN" dirty="0" smtClean="0"/>
              <a:t> (trebuie să îți dai acordul de fiecare dată când cineva vrea să se aboneze la profilul tău);</a:t>
            </a:r>
          </a:p>
          <a:p>
            <a:r>
              <a:rPr lang="vi-VN" dirty="0" smtClean="0"/>
              <a:t>E bine să </a:t>
            </a:r>
            <a:r>
              <a:rPr lang="vi-VN" b="1" dirty="0" smtClean="0"/>
              <a:t>promovezi contul de Twitter</a:t>
            </a:r>
            <a:r>
              <a:rPr lang="vi-VN" dirty="0" smtClean="0"/>
              <a:t> în alte părți;</a:t>
            </a:r>
          </a:p>
          <a:p>
            <a:r>
              <a:rPr lang="vi-VN" dirty="0" smtClean="0"/>
              <a:t>În fine, </a:t>
            </a:r>
            <a:r>
              <a:rPr lang="vi-VN" b="1" dirty="0" smtClean="0"/>
              <a:t>distrează-te</a:t>
            </a:r>
            <a:r>
              <a:rPr lang="vi-VN" dirty="0" smtClean="0"/>
              <a:t>! :)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Cum folosesc Twitter pentru Lumea SEO PPC?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Participantii la edi</a:t>
            </a:r>
            <a:r>
              <a:rPr lang="ro-RO" dirty="0" smtClean="0"/>
              <a:t>ț</a:t>
            </a:r>
            <a:r>
              <a:rPr lang="vi-VN" dirty="0" smtClean="0"/>
              <a:t>ii - pe </a:t>
            </a:r>
            <a:r>
              <a:rPr lang="vi-VN" b="1" dirty="0" smtClean="0"/>
              <a:t>liste</a:t>
            </a:r>
            <a:r>
              <a:rPr lang="vi-VN" dirty="0" smtClean="0"/>
              <a:t>;</a:t>
            </a:r>
          </a:p>
          <a:p>
            <a:r>
              <a:rPr lang="vi-VN" dirty="0" smtClean="0"/>
              <a:t>Urm</a:t>
            </a:r>
            <a:r>
              <a:rPr lang="ro-RO" dirty="0" smtClean="0"/>
              <a:t>ă</a:t>
            </a:r>
            <a:r>
              <a:rPr lang="vi-VN" dirty="0" smtClean="0"/>
              <a:t>resc doar </a:t>
            </a:r>
            <a:r>
              <a:rPr lang="vi-VN" b="1" dirty="0" smtClean="0"/>
              <a:t>c</a:t>
            </a:r>
            <a:r>
              <a:rPr lang="ro-RO" b="1" dirty="0" smtClean="0"/>
              <a:t>â</a:t>
            </a:r>
            <a:r>
              <a:rPr lang="vi-VN" b="1" dirty="0" smtClean="0"/>
              <a:t>teva persoane</a:t>
            </a:r>
            <a:r>
              <a:rPr lang="vi-VN" dirty="0" smtClean="0"/>
              <a:t> - organizatori, speakeri;</a:t>
            </a:r>
          </a:p>
          <a:p>
            <a:r>
              <a:rPr lang="vi-VN" b="1" dirty="0" smtClean="0"/>
              <a:t>@R</a:t>
            </a:r>
            <a:r>
              <a:rPr lang="ro-RO" b="1" dirty="0" smtClean="0"/>
              <a:t>ă</a:t>
            </a:r>
            <a:r>
              <a:rPr lang="vi-VN" b="1" dirty="0" smtClean="0"/>
              <a:t>spund</a:t>
            </a:r>
            <a:r>
              <a:rPr lang="vi-VN" dirty="0" smtClean="0"/>
              <a:t> celor care m</a:t>
            </a:r>
            <a:r>
              <a:rPr lang="ro-RO" dirty="0" smtClean="0"/>
              <a:t>ă</a:t>
            </a:r>
            <a:r>
              <a:rPr lang="vi-VN" dirty="0" smtClean="0"/>
              <a:t> RT-uiesc (le mul</a:t>
            </a:r>
            <a:r>
              <a:rPr lang="ro-RO" dirty="0" smtClean="0"/>
              <a:t>ț</a:t>
            </a:r>
            <a:r>
              <a:rPr lang="vi-VN" dirty="0" smtClean="0"/>
              <a:t>umesc public);</a:t>
            </a:r>
          </a:p>
          <a:p>
            <a:r>
              <a:rPr lang="vi-VN" dirty="0" smtClean="0"/>
              <a:t>Postez </a:t>
            </a:r>
            <a:r>
              <a:rPr lang="vi-VN" b="1" dirty="0" smtClean="0"/>
              <a:t>lucruri </a:t>
            </a:r>
            <a:r>
              <a:rPr lang="ro-RO" b="1" dirty="0" smtClean="0"/>
              <a:t>pe care le consider </a:t>
            </a:r>
            <a:r>
              <a:rPr lang="vi-VN" b="1" dirty="0" smtClean="0"/>
              <a:t>interesante</a:t>
            </a:r>
            <a:r>
              <a:rPr lang="vi-VN" dirty="0" smtClean="0"/>
              <a:t> despre SEO / PPC; (mai mult SEO)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Cum ar putea fi folosit mai mult?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b="1" dirty="0" smtClean="0"/>
              <a:t>Să urmăresc mai mulți oameni</a:t>
            </a:r>
            <a:r>
              <a:rPr lang="vi-VN" dirty="0" smtClean="0"/>
              <a:t>;</a:t>
            </a:r>
          </a:p>
          <a:p>
            <a:r>
              <a:rPr lang="vi-VN" dirty="0" smtClean="0"/>
              <a:t>Desigur, </a:t>
            </a:r>
            <a:r>
              <a:rPr lang="vi-VN" b="1" dirty="0" smtClean="0"/>
              <a:t>conversații</a:t>
            </a:r>
            <a:r>
              <a:rPr lang="vi-VN" dirty="0" smtClean="0"/>
              <a:t> cu acei oameni;</a:t>
            </a:r>
          </a:p>
          <a:p>
            <a:r>
              <a:rPr lang="vi-VN" b="1" dirty="0" smtClean="0"/>
              <a:t>ReTweets</a:t>
            </a:r>
            <a:r>
              <a:rPr lang="vi-VN" dirty="0" smtClean="0"/>
              <a:t> ale mesajelor interesante;</a:t>
            </a:r>
            <a:endParaRPr lang="ro-RO" dirty="0" smtClean="0"/>
          </a:p>
          <a:p>
            <a:r>
              <a:rPr lang="ro-RO" dirty="0" smtClean="0"/>
              <a:t>Folosirea de </a:t>
            </a:r>
            <a:r>
              <a:rPr lang="ro-RO" b="1" dirty="0" smtClean="0"/>
              <a:t>aplicații dedicate</a:t>
            </a:r>
            <a:r>
              <a:rPr lang="ro-RO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Cum comunici?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Twitter e despre </a:t>
            </a:r>
            <a:r>
              <a:rPr lang="vi-VN" b="1" dirty="0" smtClean="0"/>
              <a:t>viteză</a:t>
            </a:r>
            <a:r>
              <a:rPr lang="vi-VN" dirty="0" smtClean="0"/>
              <a:t>; Citește ultimele mesaje și răspunde la ele; Mesaje vechi de câteva zile? Probabil nu mai sunt interesante;</a:t>
            </a:r>
          </a:p>
          <a:p>
            <a:r>
              <a:rPr lang="vi-VN" b="1" dirty="0" smtClean="0"/>
              <a:t>Linkurile</a:t>
            </a:r>
            <a:r>
              <a:rPr lang="vi-VN" dirty="0" smtClean="0"/>
              <a:t> - esența Twitter; Postează linkuri către lucruri care ți se par interesante;</a:t>
            </a:r>
          </a:p>
          <a:p>
            <a:r>
              <a:rPr lang="vi-VN" dirty="0" smtClean="0"/>
              <a:t>În Twitter contează </a:t>
            </a:r>
            <a:r>
              <a:rPr lang="vi-VN" b="1" dirty="0" smtClean="0"/>
              <a:t>interacțiunea</a:t>
            </a:r>
            <a:r>
              <a:rPr lang="vi-VN" dirty="0" smtClean="0"/>
              <a:t> - intră în legătură cu @replies cu alți utilizatori;</a:t>
            </a:r>
          </a:p>
          <a:p>
            <a:r>
              <a:rPr lang="vi-VN" b="1" dirty="0" smtClean="0"/>
              <a:t>Fii concis</a:t>
            </a:r>
            <a:r>
              <a:rPr lang="vi-VN" dirty="0" smtClean="0"/>
              <a:t> - e bine să scrii mesaje mai scurte de 140 de caractere pentru a putea fi ReTweet-uit;</a:t>
            </a:r>
          </a:p>
          <a:p>
            <a:r>
              <a:rPr lang="vi-VN" b="1" dirty="0" smtClean="0"/>
              <a:t>Răspunde la întrebările altora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Facebook </a:t>
            </a:r>
            <a:r>
              <a:rPr lang="ro-RO" dirty="0" err="1" smtClean="0"/>
              <a:t>signup</a:t>
            </a:r>
            <a:r>
              <a:rPr lang="ro-RO" dirty="0" smtClean="0"/>
              <a:t>: </a:t>
            </a:r>
            <a:r>
              <a:rPr lang="ro-RO" dirty="0" err="1" smtClean="0">
                <a:hlinkClick r:id="rId2"/>
              </a:rPr>
              <a:t>www.facebook.com</a:t>
            </a:r>
            <a:r>
              <a:rPr lang="ro-RO" dirty="0" smtClean="0"/>
              <a:t> </a:t>
            </a:r>
          </a:p>
        </p:txBody>
      </p:sp>
      <p:pic>
        <p:nvPicPr>
          <p:cNvPr id="11266" name="Picture 2" descr="D:\Documents and Settings\Olivian\Desktop\PPT\FB\01. FB - pas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752600"/>
            <a:ext cx="5791200" cy="4417472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38200"/>
            <a:ext cx="5791200" cy="533400"/>
          </a:xfrm>
        </p:spPr>
        <p:txBody>
          <a:bodyPr/>
          <a:lstStyle/>
          <a:p>
            <a:r>
              <a:rPr lang="ro-RO" dirty="0" smtClean="0"/>
              <a:t>Cum alegi numele de utilizator?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Vizitezi </a:t>
            </a:r>
            <a:r>
              <a:rPr lang="vi-VN" dirty="0" smtClean="0">
                <a:hlinkClick r:id="rId2"/>
              </a:rPr>
              <a:t>http://www.facebook.com/username</a:t>
            </a:r>
            <a:r>
              <a:rPr lang="ro-RO" dirty="0" smtClean="0"/>
              <a:t> ș</a:t>
            </a:r>
            <a:r>
              <a:rPr lang="vi-VN" dirty="0" smtClean="0"/>
              <a:t>i </a:t>
            </a:r>
            <a:r>
              <a:rPr lang="ro-RO" dirty="0" err="1" smtClean="0"/>
              <a:t>îț</a:t>
            </a:r>
            <a:r>
              <a:rPr lang="vi-VN" dirty="0" smtClean="0"/>
              <a:t>i alegi un </a:t>
            </a:r>
            <a:r>
              <a:rPr lang="vi-VN" b="1" dirty="0" smtClean="0"/>
              <a:t>URL</a:t>
            </a:r>
            <a:r>
              <a:rPr lang="ro-RO" b="1" dirty="0" smtClean="0"/>
              <a:t> personalizat</a:t>
            </a:r>
            <a:r>
              <a:rPr lang="vi-VN" dirty="0" smtClean="0"/>
              <a:t>;</a:t>
            </a:r>
          </a:p>
          <a:p>
            <a:r>
              <a:rPr lang="vi-VN" dirty="0" smtClean="0"/>
              <a:t>C</a:t>
            </a:r>
            <a:r>
              <a:rPr lang="ro-RO" dirty="0" smtClean="0"/>
              <a:t>â</a:t>
            </a:r>
            <a:r>
              <a:rPr lang="vi-VN" dirty="0" smtClean="0"/>
              <a:t>nd alegi utilizatorul sau linkul personalizat, alege un nume </a:t>
            </a:r>
            <a:r>
              <a:rPr lang="ro-RO" dirty="0" smtClean="0"/>
              <a:t>î</a:t>
            </a:r>
            <a:r>
              <a:rPr lang="vi-VN" dirty="0" smtClean="0"/>
              <a:t>n care accentul s</a:t>
            </a:r>
            <a:r>
              <a:rPr lang="ro-RO" dirty="0" smtClean="0"/>
              <a:t>ă</a:t>
            </a:r>
            <a:r>
              <a:rPr lang="vi-VN" dirty="0" smtClean="0"/>
              <a:t> fie pe un </a:t>
            </a:r>
            <a:r>
              <a:rPr lang="vi-VN" b="1" dirty="0" smtClean="0"/>
              <a:t>nume unic</a:t>
            </a:r>
            <a:r>
              <a:rPr lang="vi-VN" dirty="0" smtClean="0"/>
              <a:t>, de persoan</a:t>
            </a:r>
            <a:r>
              <a:rPr lang="ro-RO" dirty="0" smtClean="0"/>
              <a:t>ă</a:t>
            </a:r>
            <a:r>
              <a:rPr lang="vi-VN" dirty="0" smtClean="0"/>
              <a:t> sau companie; (Lumea SEO PPC nu respect</a:t>
            </a:r>
            <a:r>
              <a:rPr lang="ro-RO" dirty="0" smtClean="0"/>
              <a:t>ă</a:t>
            </a:r>
            <a:r>
              <a:rPr lang="vi-VN" dirty="0" smtClean="0"/>
              <a:t> </a:t>
            </a:r>
            <a:r>
              <a:rPr lang="ro-RO" dirty="0" smtClean="0"/>
              <a:t>această regulă, SEO și PPC sunt cuvinte generice</a:t>
            </a:r>
            <a:r>
              <a:rPr lang="vi-VN" dirty="0" smtClean="0"/>
              <a:t>)</a:t>
            </a:r>
          </a:p>
          <a:p>
            <a:r>
              <a:rPr lang="vi-VN" b="1" dirty="0" smtClean="0"/>
              <a:t>Evit</a:t>
            </a:r>
            <a:r>
              <a:rPr lang="ro-RO" b="1" dirty="0" smtClean="0"/>
              <a:t>ă</a:t>
            </a:r>
            <a:r>
              <a:rPr lang="vi-VN" b="1" dirty="0" smtClean="0"/>
              <a:t> sa ai un nume cu multe cuvinte cheie</a:t>
            </a:r>
            <a:r>
              <a:rPr lang="vi-VN" dirty="0" smtClean="0"/>
              <a:t>, cu c</a:t>
            </a:r>
            <a:r>
              <a:rPr lang="ro-RO" dirty="0" smtClean="0"/>
              <a:t>â</a:t>
            </a:r>
            <a:r>
              <a:rPr lang="vi-VN" dirty="0" smtClean="0"/>
              <a:t>t mai pu</a:t>
            </a:r>
            <a:r>
              <a:rPr lang="ro-RO" dirty="0" smtClean="0"/>
              <a:t>ț</a:t>
            </a:r>
            <a:r>
              <a:rPr lang="vi-VN" dirty="0" smtClean="0"/>
              <a:t>ine cu at</a:t>
            </a:r>
            <a:r>
              <a:rPr lang="ro-RO" dirty="0" smtClean="0"/>
              <a:t>â</a:t>
            </a:r>
            <a:r>
              <a:rPr lang="vi-VN" dirty="0" smtClean="0"/>
              <a:t>t mai bine;</a:t>
            </a:r>
          </a:p>
          <a:p>
            <a:r>
              <a:rPr lang="vi-VN" dirty="0" smtClean="0"/>
              <a:t>F</a:t>
            </a:r>
            <a:r>
              <a:rPr lang="ro-RO" dirty="0" smtClean="0"/>
              <a:t>ă</a:t>
            </a:r>
            <a:r>
              <a:rPr lang="vi-VN" dirty="0" smtClean="0"/>
              <a:t> un titlu </a:t>
            </a:r>
            <a:r>
              <a:rPr lang="en-US" dirty="0" smtClean="0"/>
              <a:t>bun</a:t>
            </a:r>
            <a:r>
              <a:rPr lang="vi-VN" dirty="0" smtClean="0"/>
              <a:t> </a:t>
            </a:r>
            <a:r>
              <a:rPr lang="vi-VN" b="1" dirty="0" smtClean="0"/>
              <a:t>pentru oameni</a:t>
            </a:r>
            <a:r>
              <a:rPr lang="vi-VN" dirty="0" smtClean="0"/>
              <a:t>, nu </a:t>
            </a:r>
            <a:r>
              <a:rPr lang="vi-VN" dirty="0" smtClean="0"/>
              <a:t>pentru spider-i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Despre căutarea de prieteni</a:t>
            </a:r>
          </a:p>
        </p:txBody>
      </p:sp>
      <p:pic>
        <p:nvPicPr>
          <p:cNvPr id="12292" name="Picture 4" descr="D:\Documents and Settings\Olivian\Desktop\PPT\FB\02. FB Friend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5410200" cy="2619865"/>
          </a:xfrm>
          <a:prstGeom prst="rect">
            <a:avLst/>
          </a:prstGeom>
          <a:noFill/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38200" y="4191000"/>
            <a:ext cx="7391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Char char="•"/>
              <a:tabLst/>
              <a:defRPr/>
            </a:pPr>
            <a:r>
              <a:rPr lang="ro-RO" kern="0" dirty="0" smtClean="0">
                <a:solidFill>
                  <a:schemeClr val="bg1"/>
                </a:solidFill>
                <a:latin typeface="+mn-lt"/>
              </a:rPr>
              <a:t>În orice reţea socială (Twitter, Facebook, LinkedIn) e indicat să cauţi în agendă pentru contacte; Există temeri de securitatea datelor (îi dai acces la cont); Soluţie: exportă doar agenda într-un format popular şi importă doar agenda, fără să dai acces la contul de email;</a:t>
            </a:r>
            <a:endParaRPr kumimoji="0" lang="vi-VN" sz="24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6248400" cy="533400"/>
          </a:xfrm>
        </p:spPr>
        <p:txBody>
          <a:bodyPr/>
          <a:lstStyle/>
          <a:p>
            <a:r>
              <a:rPr lang="ro-RO" dirty="0" err="1" smtClean="0"/>
              <a:t>Customizare</a:t>
            </a:r>
            <a:r>
              <a:rPr lang="ro-RO" dirty="0" smtClean="0"/>
              <a:t> profil – </a:t>
            </a:r>
            <a:r>
              <a:rPr lang="ro-RO" dirty="0" err="1" smtClean="0"/>
              <a:t>sidebar</a:t>
            </a:r>
            <a:r>
              <a:rPr lang="ro-RO" dirty="0" smtClean="0"/>
              <a:t>, important</a:t>
            </a:r>
          </a:p>
        </p:txBody>
      </p:sp>
      <p:pic>
        <p:nvPicPr>
          <p:cNvPr id="13314" name="Picture 2" descr="D:\Documents and Settings\Olivian\Desktop\PPT\FB\05. Sideb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1905000" cy="456101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6324600" cy="533400"/>
          </a:xfrm>
        </p:spPr>
        <p:txBody>
          <a:bodyPr/>
          <a:lstStyle/>
          <a:p>
            <a:r>
              <a:rPr lang="ro-RO" dirty="0" err="1" smtClean="0"/>
              <a:t>Customizare</a:t>
            </a:r>
            <a:r>
              <a:rPr lang="ro-RO" dirty="0" smtClean="0"/>
              <a:t> profil – informații, neesențial</a:t>
            </a:r>
          </a:p>
        </p:txBody>
      </p:sp>
      <p:pic>
        <p:nvPicPr>
          <p:cNvPr id="14338" name="Picture 2" descr="D:\Documents and Settings\Olivian\Desktop\PPT\FB\06. Informati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00201"/>
            <a:ext cx="5181600" cy="4554944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prezent</a:t>
            </a:r>
            <a:r>
              <a:rPr lang="ro-RO" dirty="0" err="1" smtClean="0"/>
              <a:t>ării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ro-RO" dirty="0" smtClean="0"/>
              <a:t>Pentru cei care văd prezentarea live: </a:t>
            </a:r>
            <a:r>
              <a:rPr lang="ro-RO" b="1" dirty="0" err="1" smtClean="0"/>
              <a:t>Overview</a:t>
            </a:r>
            <a:r>
              <a:rPr lang="ro-RO" dirty="0" smtClean="0"/>
              <a:t> asupra a ce poate însemna să întreții conturi pe Twitter, Facebook, LinkedIn;</a:t>
            </a:r>
          </a:p>
          <a:p>
            <a:r>
              <a:rPr lang="ro-RO" dirty="0" smtClean="0"/>
              <a:t>Pentru cei care folosesc prezentarea când își fac contul: Să afli </a:t>
            </a:r>
            <a:r>
              <a:rPr lang="ro-RO" b="1" dirty="0" smtClean="0"/>
              <a:t>lucruri la care să fii atent</a:t>
            </a:r>
            <a:r>
              <a:rPr lang="ro-RO" dirty="0" smtClean="0"/>
              <a:t> când creezi / gestionezi conturile;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38200"/>
            <a:ext cx="5791200" cy="533400"/>
          </a:xfrm>
        </p:spPr>
        <p:txBody>
          <a:bodyPr/>
          <a:lstStyle/>
          <a:p>
            <a:r>
              <a:rPr lang="ro-RO" dirty="0" smtClean="0"/>
              <a:t>Personalizare pagini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Pe pagina principală păstrează </a:t>
            </a:r>
            <a:r>
              <a:rPr lang="vi-VN" b="1" dirty="0" smtClean="0"/>
              <a:t>principiul KISS</a:t>
            </a:r>
            <a:r>
              <a:rPr lang="ro-RO" dirty="0" smtClean="0"/>
              <a:t>;</a:t>
            </a:r>
            <a:endParaRPr lang="vi-VN" dirty="0" smtClean="0"/>
          </a:p>
          <a:p>
            <a:r>
              <a:rPr lang="vi-VN" dirty="0" smtClean="0"/>
              <a:t>Pe pagina cu informații poți da </a:t>
            </a:r>
            <a:r>
              <a:rPr lang="vi-VN" b="1" dirty="0" smtClean="0"/>
              <a:t>mai multe detalii</a:t>
            </a:r>
            <a:r>
              <a:rPr lang="ro-RO" dirty="0" smtClean="0"/>
              <a:t>;</a:t>
            </a:r>
            <a:endParaRPr lang="vi-VN" dirty="0" smtClean="0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6400800" cy="533400"/>
          </a:xfrm>
        </p:spPr>
        <p:txBody>
          <a:bodyPr/>
          <a:lstStyle/>
          <a:p>
            <a:r>
              <a:rPr lang="ro-RO" dirty="0" smtClean="0"/>
              <a:t>Despre avatar: </a:t>
            </a:r>
            <a:r>
              <a:rPr lang="ro-RO" dirty="0" err="1" smtClean="0"/>
              <a:t>lațime</a:t>
            </a:r>
            <a:r>
              <a:rPr lang="ro-RO" dirty="0" smtClean="0"/>
              <a:t> recomandată 176px</a:t>
            </a:r>
          </a:p>
        </p:txBody>
      </p:sp>
      <p:pic>
        <p:nvPicPr>
          <p:cNvPr id="21507" name="Picture 3" descr="D:\Documents and Settings\Olivian\Desktop\PPT\FB\Dimensiune avat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76400"/>
            <a:ext cx="3962400" cy="3962400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14400" y="5715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50000"/>
              </a:spcBef>
              <a:buClr>
                <a:schemeClr val="bg1"/>
              </a:buClr>
              <a:buFontTx/>
              <a:buChar char="•"/>
            </a:pPr>
            <a:r>
              <a:rPr lang="ro-RO" sz="2000" kern="0" dirty="0" smtClean="0">
                <a:solidFill>
                  <a:schemeClr val="bg1"/>
                </a:solidFill>
                <a:latin typeface="+mn-lt"/>
              </a:rPr>
              <a:t>Sursa: </a:t>
            </a:r>
            <a:r>
              <a:rPr lang="vi-VN" sz="2000" kern="0" dirty="0" smtClean="0">
                <a:solidFill>
                  <a:schemeClr val="bg1"/>
                </a:solidFill>
                <a:latin typeface="+mn-lt"/>
                <a:hlinkClick r:id="rId3"/>
              </a:rPr>
              <a:t>http://mashable.com/2009/04/01/optimize-facebook-page/</a:t>
            </a:r>
            <a:r>
              <a:rPr lang="ro-RO" sz="2000" kern="0" dirty="0" smtClean="0">
                <a:solidFill>
                  <a:schemeClr val="bg1"/>
                </a:solidFill>
                <a:latin typeface="+mn-lt"/>
              </a:rPr>
              <a:t> </a:t>
            </a:r>
            <a:endParaRPr kumimoji="0" lang="ro-RO" sz="20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Setări – </a:t>
            </a:r>
            <a:r>
              <a:rPr lang="ro-RO" dirty="0" err="1" smtClean="0"/>
              <a:t>slide</a:t>
            </a:r>
            <a:r>
              <a:rPr lang="ro-RO" dirty="0" smtClean="0"/>
              <a:t> 1/4</a:t>
            </a:r>
          </a:p>
        </p:txBody>
      </p:sp>
      <p:pic>
        <p:nvPicPr>
          <p:cNvPr id="15362" name="Picture 2" descr="D:\Documents and Settings\Olivian\Desktop\PPT\FB\03. Setari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1" y="1524000"/>
            <a:ext cx="3498000" cy="5333999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Setări – </a:t>
            </a:r>
            <a:r>
              <a:rPr lang="ro-RO" dirty="0" err="1" smtClean="0"/>
              <a:t>slide</a:t>
            </a:r>
            <a:r>
              <a:rPr lang="ro-RO" dirty="0" smtClean="0"/>
              <a:t> 2/4</a:t>
            </a:r>
          </a:p>
        </p:txBody>
      </p:sp>
      <p:pic>
        <p:nvPicPr>
          <p:cNvPr id="16386" name="Picture 2" descr="D:\Documents and Settings\Olivian\Desktop\PPT\FB\03. Setari 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81150"/>
            <a:ext cx="5105400" cy="5079744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Setări – </a:t>
            </a:r>
            <a:r>
              <a:rPr lang="ro-RO" dirty="0" err="1" smtClean="0"/>
              <a:t>slide</a:t>
            </a:r>
            <a:r>
              <a:rPr lang="ro-RO" dirty="0" smtClean="0"/>
              <a:t> 3/4</a:t>
            </a:r>
          </a:p>
        </p:txBody>
      </p:sp>
      <p:pic>
        <p:nvPicPr>
          <p:cNvPr id="17410" name="Picture 2" descr="D:\Documents and Settings\Olivian\Desktop\PPT\FB\03. Setari 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5743575" cy="421005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Setări – </a:t>
            </a:r>
            <a:r>
              <a:rPr lang="ro-RO" dirty="0" err="1" smtClean="0"/>
              <a:t>slide</a:t>
            </a:r>
            <a:r>
              <a:rPr lang="ro-RO" dirty="0" smtClean="0"/>
              <a:t> 4/</a:t>
            </a:r>
            <a:r>
              <a:rPr lang="ro-RO" dirty="0" err="1" smtClean="0"/>
              <a:t>4</a:t>
            </a:r>
            <a:endParaRPr lang="ro-RO" dirty="0" smtClean="0"/>
          </a:p>
        </p:txBody>
      </p:sp>
      <p:pic>
        <p:nvPicPr>
          <p:cNvPr id="18434" name="Picture 2" descr="D:\Documents and Settings\Olivian\Desktop\PPT\FB\03. Setari 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799" y="1524000"/>
            <a:ext cx="6272711" cy="44958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Setări – </a:t>
            </a:r>
            <a:r>
              <a:rPr lang="ro-RO" dirty="0" err="1" smtClean="0"/>
              <a:t>slide</a:t>
            </a:r>
            <a:r>
              <a:rPr lang="ro-RO" dirty="0" smtClean="0"/>
              <a:t> 4/</a:t>
            </a:r>
            <a:r>
              <a:rPr lang="ro-RO" dirty="0" err="1" smtClean="0"/>
              <a:t>4</a:t>
            </a:r>
            <a:endParaRPr lang="ro-RO" dirty="0" smtClean="0"/>
          </a:p>
        </p:txBody>
      </p:sp>
      <p:pic>
        <p:nvPicPr>
          <p:cNvPr id="18434" name="Picture 2" descr="D:\Documents and Settings\Olivian\Desktop\PPT\FB\03. Setari 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799" y="1524000"/>
            <a:ext cx="6272711" cy="44958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Cum folosesc Facebook?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ro-RO" dirty="0" smtClean="0"/>
              <a:t>Folosesc </a:t>
            </a:r>
            <a:r>
              <a:rPr lang="ro-RO" b="1" dirty="0" smtClean="0"/>
              <a:t>aplicația Facebook cu numele Twitter</a:t>
            </a:r>
            <a:r>
              <a:rPr lang="ro-RO" dirty="0" smtClean="0"/>
              <a:t> pentru a sincroniza Twitter cu Facebook;</a:t>
            </a:r>
          </a:p>
          <a:p>
            <a:pPr>
              <a:buNone/>
            </a:pPr>
            <a:r>
              <a:rPr lang="ro-RO" sz="2000" dirty="0" smtClean="0"/>
              <a:t>	</a:t>
            </a:r>
            <a:r>
              <a:rPr lang="vi-VN" sz="2000" dirty="0" smtClean="0">
                <a:hlinkClick r:id="rId2"/>
              </a:rPr>
              <a:t>http://www.facebook.com/apps/application.php?id=2231777543</a:t>
            </a:r>
            <a:r>
              <a:rPr lang="ro-RO" sz="2000" dirty="0" smtClean="0"/>
              <a:t> </a:t>
            </a:r>
            <a:endParaRPr lang="vi-VN" sz="2000" dirty="0" smtClean="0"/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Facebook și Lumea SEO PPC – inițial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Inițial am avut </a:t>
            </a:r>
            <a:r>
              <a:rPr lang="vi-VN" b="1" dirty="0" smtClean="0"/>
              <a:t>grup pe Facebook</a:t>
            </a:r>
            <a:r>
              <a:rPr lang="vi-VN" dirty="0" smtClean="0"/>
              <a:t> (SEO World Coffee); Am considerat că oamenii nu sunt foarte familiari cu conceptul de grup, așa că </a:t>
            </a:r>
          </a:p>
          <a:p>
            <a:r>
              <a:rPr lang="vi-VN" dirty="0" smtClean="0"/>
              <a:t>În prezent avem </a:t>
            </a:r>
            <a:r>
              <a:rPr lang="vi-VN" b="1" dirty="0" smtClean="0"/>
              <a:t>utilizator</a:t>
            </a:r>
            <a:r>
              <a:rPr lang="vi-VN" dirty="0" smtClean="0"/>
              <a:t> Lumea SEO PPC; (parțial inetic să ai companie cu nume de utilizator, dar e practică comună)</a:t>
            </a:r>
          </a:p>
          <a:p>
            <a:r>
              <a:rPr lang="vi-VN" b="1" dirty="0" smtClean="0"/>
              <a:t>Sincronizare</a:t>
            </a:r>
            <a:r>
              <a:rPr lang="vi-VN" dirty="0" smtClean="0"/>
              <a:t> cu Twitter;</a:t>
            </a:r>
          </a:p>
          <a:p>
            <a:r>
              <a:rPr lang="vi-VN" b="1" dirty="0" smtClean="0"/>
              <a:t>Adăugare inițială</a:t>
            </a:r>
            <a:r>
              <a:rPr lang="vi-VN" dirty="0" smtClean="0"/>
              <a:t> câțiva prieteni;</a:t>
            </a:r>
          </a:p>
          <a:p>
            <a:r>
              <a:rPr lang="vi-VN" b="1" dirty="0" smtClean="0"/>
              <a:t>Invita</a:t>
            </a:r>
            <a:r>
              <a:rPr lang="ro-RO" b="1" dirty="0" smtClean="0"/>
              <a:t>ție</a:t>
            </a:r>
            <a:r>
              <a:rPr lang="vi-VN" b="1" dirty="0" smtClean="0"/>
              <a:t> inițială</a:t>
            </a:r>
            <a:r>
              <a:rPr lang="vi-VN" dirty="0" smtClean="0"/>
              <a:t> </a:t>
            </a:r>
            <a:r>
              <a:rPr lang="ro-RO" dirty="0" smtClean="0"/>
              <a:t>către </a:t>
            </a:r>
            <a:r>
              <a:rPr lang="vi-VN" dirty="0" smtClean="0"/>
              <a:t>membrii grupului SEO World Coffee să </a:t>
            </a:r>
            <a:r>
              <a:rPr lang="ro-RO" dirty="0" smtClean="0"/>
              <a:t>adauge Lumea SEO PPC ca prieten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Lumea SEO PPC – prezent și viitor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ro-RO" dirty="0" smtClean="0"/>
              <a:t>P</a:t>
            </a:r>
            <a:r>
              <a:rPr lang="vi-VN" dirty="0" smtClean="0"/>
              <a:t>rezent - </a:t>
            </a:r>
            <a:r>
              <a:rPr lang="vi-VN" b="1" dirty="0" smtClean="0"/>
              <a:t>Accept</a:t>
            </a:r>
            <a:r>
              <a:rPr lang="vi-VN" dirty="0" smtClean="0"/>
              <a:t> la Friends; (Accept pe oricine care nu e companie și care, după nume, vorbește limba română)</a:t>
            </a:r>
          </a:p>
          <a:p>
            <a:r>
              <a:rPr lang="ro-RO" dirty="0" smtClean="0"/>
              <a:t>P</a:t>
            </a:r>
            <a:r>
              <a:rPr lang="vi-VN" dirty="0" smtClean="0"/>
              <a:t>rezent - </a:t>
            </a:r>
            <a:r>
              <a:rPr lang="vi-VN" b="1" dirty="0" smtClean="0"/>
              <a:t>mesaje pe grupuri</a:t>
            </a:r>
            <a:r>
              <a:rPr lang="vi-VN" dirty="0" smtClean="0"/>
              <a:t>;</a:t>
            </a:r>
          </a:p>
          <a:p>
            <a:r>
              <a:rPr lang="vi-VN" dirty="0" smtClean="0"/>
              <a:t>(posibil</a:t>
            </a:r>
            <a:r>
              <a:rPr lang="ro-RO" dirty="0" smtClean="0"/>
              <a:t> în viitor</a:t>
            </a:r>
            <a:r>
              <a:rPr lang="vi-VN" dirty="0" smtClean="0"/>
              <a:t>) Pentru fiecare ediție să avem un </a:t>
            </a:r>
            <a:r>
              <a:rPr lang="vi-VN" b="1" dirty="0" smtClean="0"/>
              <a:t>Facebook event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signup </a:t>
            </a:r>
            <a:r>
              <a:rPr lang="en-US" dirty="0" smtClean="0">
                <a:hlinkClick r:id="rId2"/>
              </a:rPr>
              <a:t>http://twitter.com/</a:t>
            </a:r>
            <a:r>
              <a:rPr lang="ro-RO" dirty="0" smtClean="0"/>
              <a:t> </a:t>
            </a:r>
            <a:endParaRPr lang="en-US" dirty="0"/>
          </a:p>
        </p:txBody>
      </p:sp>
      <p:pic>
        <p:nvPicPr>
          <p:cNvPr id="1026" name="Picture 2" descr="D:\Documents and Settings\Olivian\Desktop\PPT\TWTTR\01. Tw Signu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828800"/>
            <a:ext cx="8610600" cy="4786068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Cum ar putea fi folosit mai mult?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b="1" dirty="0" smtClean="0"/>
              <a:t>Să urmăresc ce </a:t>
            </a:r>
            <a:r>
              <a:rPr lang="ro-RO" b="1" dirty="0" smtClean="0"/>
              <a:t>se </a:t>
            </a:r>
            <a:r>
              <a:rPr lang="vi-VN" b="1" dirty="0" smtClean="0"/>
              <a:t>scrie pe Wall</a:t>
            </a:r>
            <a:r>
              <a:rPr lang="vi-VN" dirty="0" smtClean="0"/>
              <a:t> și să comentez, să apăs pe butonul "Like", să partajez și eu lucrurile pe care le-au găsit alții;</a:t>
            </a:r>
          </a:p>
          <a:p>
            <a:r>
              <a:rPr lang="vi-VN" dirty="0" smtClean="0"/>
              <a:t>Să folosesc </a:t>
            </a:r>
            <a:r>
              <a:rPr lang="vi-VN" b="1" dirty="0" smtClean="0"/>
              <a:t>aplicații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Grup pentru SEO World Coffee</a:t>
            </a:r>
          </a:p>
        </p:txBody>
      </p:sp>
      <p:pic>
        <p:nvPicPr>
          <p:cNvPr id="19458" name="Picture 2" descr="D:\Documents and Settings\Olivian\Desktop\PPT\FB\04. Grupur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3999"/>
            <a:ext cx="6248400" cy="4532683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Personal – funcție frecvent folosită</a:t>
            </a:r>
          </a:p>
        </p:txBody>
      </p:sp>
      <p:pic>
        <p:nvPicPr>
          <p:cNvPr id="20482" name="Picture 2" descr="D:\Documents and Settings\Olivian\Desktop\PPT\FB\07. Functie folosi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76400"/>
            <a:ext cx="6896100" cy="8382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Cum să folosești Facebook?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Folosește </a:t>
            </a:r>
            <a:r>
              <a:rPr lang="vi-VN" b="1" dirty="0" smtClean="0"/>
              <a:t>liste de prieteni</a:t>
            </a:r>
            <a:r>
              <a:rPr lang="vi-VN" dirty="0" smtClean="0"/>
              <a:t> pentru a organiza contactele;</a:t>
            </a:r>
          </a:p>
          <a:p>
            <a:r>
              <a:rPr lang="vi-VN" b="1" dirty="0" smtClean="0"/>
              <a:t>Pune poze</a:t>
            </a:r>
            <a:r>
              <a:rPr lang="vi-VN" dirty="0" smtClean="0"/>
              <a:t> în profilul tău;</a:t>
            </a:r>
          </a:p>
          <a:p>
            <a:r>
              <a:rPr lang="ro-RO" dirty="0" smtClean="0"/>
              <a:t>Spre deosebire de Twitter, p</a:t>
            </a:r>
            <a:r>
              <a:rPr lang="vi-VN" dirty="0" smtClean="0"/>
              <a:t>e Facebook ai o </a:t>
            </a:r>
            <a:r>
              <a:rPr lang="vi-VN" b="1" dirty="0" smtClean="0"/>
              <a:t>limită de prieteni</a:t>
            </a:r>
            <a:r>
              <a:rPr lang="vi-VN" dirty="0" smtClean="0"/>
              <a:t>: 5.000 maxim;</a:t>
            </a:r>
          </a:p>
          <a:p>
            <a:r>
              <a:rPr lang="vi-VN" dirty="0" smtClean="0"/>
              <a:t>Sunt foarte multe </a:t>
            </a:r>
            <a:r>
              <a:rPr lang="vi-VN" b="1" dirty="0" smtClean="0"/>
              <a:t>aplicații</a:t>
            </a:r>
            <a:r>
              <a:rPr lang="vi-VN" dirty="0" smtClean="0"/>
              <a:t> disponibile, poți inclusiv să te joci</a:t>
            </a:r>
            <a:r>
              <a:rPr lang="ro-RO" dirty="0" smtClean="0"/>
              <a:t> pe Facebook</a:t>
            </a:r>
            <a:r>
              <a:rPr lang="vi-VN" dirty="0" smtClean="0"/>
              <a:t>;</a:t>
            </a:r>
          </a:p>
          <a:p>
            <a:r>
              <a:rPr lang="vi-VN" dirty="0" smtClean="0"/>
              <a:t>Folosește </a:t>
            </a:r>
            <a:r>
              <a:rPr lang="vi-VN" b="1" dirty="0" smtClean="0"/>
              <a:t>Facebook widgets</a:t>
            </a:r>
            <a:r>
              <a:rPr lang="vi-VN" dirty="0" smtClean="0"/>
              <a:t> pentru a îți promova site-ul:</a:t>
            </a:r>
            <a:r>
              <a:rPr lang="ro-RO" dirty="0" smtClean="0"/>
              <a:t> </a:t>
            </a:r>
            <a:r>
              <a:rPr lang="vi-VN" sz="2000" dirty="0" smtClean="0">
                <a:hlinkClick r:id="rId2"/>
              </a:rPr>
              <a:t>http://www.facebook.com/facebook-widgets/</a:t>
            </a:r>
            <a:r>
              <a:rPr lang="ro-RO" sz="2000" dirty="0" smtClean="0"/>
              <a:t> </a:t>
            </a:r>
            <a:endParaRPr lang="vi-VN" dirty="0" smtClean="0"/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LinkedIn </a:t>
            </a:r>
            <a:r>
              <a:rPr lang="ro-RO" dirty="0" err="1" smtClean="0"/>
              <a:t>signup</a:t>
            </a:r>
            <a:r>
              <a:rPr lang="ro-RO" dirty="0" smtClean="0"/>
              <a:t>: </a:t>
            </a:r>
            <a:r>
              <a:rPr lang="ro-RO" dirty="0" err="1" smtClean="0">
                <a:hlinkClick r:id="rId2"/>
              </a:rPr>
              <a:t>www.linkedin.com</a:t>
            </a:r>
            <a:r>
              <a:rPr lang="ro-RO" dirty="0" smtClean="0"/>
              <a:t> </a:t>
            </a:r>
          </a:p>
        </p:txBody>
      </p:sp>
      <p:pic>
        <p:nvPicPr>
          <p:cNvPr id="2" name="Picture 2" descr="D:\Documents and Settings\Olivian\Desktop\PPT\LI\01 LI - creare co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676399"/>
            <a:ext cx="4267200" cy="3955627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Creare profil</a:t>
            </a:r>
          </a:p>
        </p:txBody>
      </p:sp>
      <p:pic>
        <p:nvPicPr>
          <p:cNvPr id="23554" name="Picture 2" descr="D:\Documents and Settings\Olivian\Desktop\PPT\LI\LI - pasul 2 - profi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76400"/>
            <a:ext cx="6171214" cy="41910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Cum să folosești LinkedIn?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dirty="0" smtClean="0"/>
              <a:t>Stabilește-ți un </a:t>
            </a:r>
            <a:r>
              <a:rPr lang="vi-VN" b="1" dirty="0" smtClean="0"/>
              <a:t>obiectiv</a:t>
            </a:r>
            <a:r>
              <a:rPr lang="vi-VN" dirty="0" smtClean="0"/>
              <a:t> pentru LinkedIn - clienți noi / reputație / networking</a:t>
            </a:r>
            <a:r>
              <a:rPr lang="vi-VN" dirty="0" smtClean="0"/>
              <a:t>;</a:t>
            </a:r>
            <a:endParaRPr lang="ro-RO" dirty="0" smtClean="0"/>
          </a:p>
          <a:p>
            <a:r>
              <a:rPr lang="vi-VN" dirty="0" smtClean="0"/>
              <a:t>Dacă </a:t>
            </a:r>
            <a:r>
              <a:rPr lang="vi-VN" dirty="0" smtClean="0"/>
              <a:t>ai </a:t>
            </a:r>
            <a:r>
              <a:rPr lang="vi-VN" b="1" dirty="0" smtClean="0"/>
              <a:t>mai multe adrese de email</a:t>
            </a:r>
            <a:r>
              <a:rPr lang="vi-VN" dirty="0" smtClean="0"/>
              <a:t> pe care le folosești, e bine să te înscrii cu toate în LinkedIn, pentru a putea fi găsit după fiecare din ele;</a:t>
            </a:r>
          </a:p>
          <a:p>
            <a:r>
              <a:rPr lang="vi-VN" dirty="0" smtClean="0"/>
              <a:t>Scrie </a:t>
            </a:r>
            <a:r>
              <a:rPr lang="vi-VN" dirty="0" smtClean="0"/>
              <a:t>în profilul tău </a:t>
            </a:r>
            <a:r>
              <a:rPr lang="vi-VN" b="1" dirty="0" smtClean="0"/>
              <a:t>lucruri relevante</a:t>
            </a:r>
            <a:r>
              <a:rPr lang="vi-VN" dirty="0" smtClean="0"/>
              <a:t> pentru obiectivul ales;</a:t>
            </a:r>
          </a:p>
          <a:p>
            <a:r>
              <a:rPr lang="vi-VN" dirty="0" smtClean="0"/>
              <a:t>Completează </a:t>
            </a:r>
            <a:r>
              <a:rPr lang="vi-VN" b="1" dirty="0" smtClean="0"/>
              <a:t>cât mai detaliat</a:t>
            </a:r>
            <a:r>
              <a:rPr lang="vi-VN" dirty="0" smtClean="0"/>
              <a:t> profilul, dar </a:t>
            </a:r>
            <a:r>
              <a:rPr lang="vi-VN" b="1" dirty="0" smtClean="0"/>
              <a:t>nu include lucruri irelevante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Cum să folosești LinkedIn?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ro-RO" dirty="0" smtClean="0"/>
              <a:t>Ca </a:t>
            </a:r>
            <a:r>
              <a:rPr lang="ro-RO" dirty="0" smtClean="0"/>
              <a:t>să fii vizibil, e indicat să ai mai multe </a:t>
            </a:r>
            <a:r>
              <a:rPr lang="ro-RO" b="1" dirty="0" smtClean="0"/>
              <a:t>conexiuni</a:t>
            </a:r>
            <a:r>
              <a:rPr lang="ro-RO" dirty="0" smtClean="0"/>
              <a:t>;</a:t>
            </a:r>
          </a:p>
          <a:p>
            <a:r>
              <a:rPr lang="vi-VN" dirty="0" smtClean="0"/>
              <a:t>Pe </a:t>
            </a:r>
            <a:r>
              <a:rPr lang="vi-VN" dirty="0" smtClean="0"/>
              <a:t>LinkedIn există o </a:t>
            </a:r>
            <a:r>
              <a:rPr lang="vi-VN" b="1" dirty="0" smtClean="0"/>
              <a:t>limită de invitații</a:t>
            </a:r>
            <a:r>
              <a:rPr lang="vi-VN" dirty="0" smtClean="0"/>
              <a:t> pe care le poți trimite altora: 3.000 (poate fi prelungită ulterior, la cerere, dar e bine să nu ajungi acolo); Nu există limită de conexiuni pe care le poți avea (adică dacă ești invitat de alții poți avea mult mai mult de 3.000 de conexiuni);</a:t>
            </a:r>
          </a:p>
          <a:p>
            <a:r>
              <a:rPr lang="vi-VN" dirty="0" smtClean="0"/>
              <a:t>E indicat să ai </a:t>
            </a:r>
            <a:r>
              <a:rPr lang="vi-VN" b="1" dirty="0" smtClean="0"/>
              <a:t>recomandări</a:t>
            </a:r>
            <a:r>
              <a:rPr lang="vi-VN" dirty="0" smtClean="0"/>
              <a:t> ale altor persoane</a:t>
            </a:r>
            <a:r>
              <a:rPr lang="vi-VN" dirty="0" smtClean="0"/>
              <a:t>;</a:t>
            </a:r>
            <a:r>
              <a:rPr lang="ro-RO" dirty="0" smtClean="0"/>
              <a:t> Folosește </a:t>
            </a:r>
            <a:r>
              <a:rPr lang="ro-RO" b="1" dirty="0" smtClean="0"/>
              <a:t>cuvinte pe care le-ar căuta angajatorii</a:t>
            </a:r>
            <a:r>
              <a:rPr lang="ro-RO" dirty="0" smtClean="0"/>
              <a:t> (aptitudini, limbaje de programare, limbi străine etc.)</a:t>
            </a:r>
            <a:endParaRPr lang="vi-VN" dirty="0" smtClean="0"/>
          </a:p>
        </p:txBody>
      </p: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Cum folosesc eu LinkedIn?</a:t>
            </a:r>
            <a:endParaRPr lang="ro-RO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r>
              <a:rPr lang="vi-VN" b="1" dirty="0" smtClean="0"/>
              <a:t>Invit persoane</a:t>
            </a:r>
            <a:r>
              <a:rPr lang="vi-VN" dirty="0" smtClean="0"/>
              <a:t> pe care le cunosc;</a:t>
            </a:r>
          </a:p>
          <a:p>
            <a:r>
              <a:rPr lang="vi-VN" b="1" dirty="0" smtClean="0"/>
              <a:t>Dau accept</a:t>
            </a:r>
            <a:r>
              <a:rPr lang="vi-VN" dirty="0" smtClean="0"/>
              <a:t> oricui nu e companie; (inițial trimiteam un mesaj și nu acceptam decât persoane pe care le cunosc)</a:t>
            </a:r>
          </a:p>
          <a:p>
            <a:r>
              <a:rPr lang="vi-VN" dirty="0" smtClean="0"/>
              <a:t>Pentru Lumea SEO PPC și SEO World Coffee am creat </a:t>
            </a:r>
            <a:r>
              <a:rPr lang="vi-VN" b="1" dirty="0" smtClean="0"/>
              <a:t>grupuri</a:t>
            </a:r>
            <a:r>
              <a:rPr lang="vi-VN" dirty="0" smtClean="0"/>
              <a:t>;</a:t>
            </a:r>
          </a:p>
        </p:txBody>
      </p: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Concluzii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419600"/>
          </a:xfrm>
        </p:spPr>
        <p:txBody>
          <a:bodyPr/>
          <a:lstStyle/>
          <a:p>
            <a:r>
              <a:rPr lang="ro-RO" dirty="0" smtClean="0"/>
              <a:t>Cu obiective clar stabilite, rețelele sociale te pot ajuta să ai </a:t>
            </a:r>
            <a:r>
              <a:rPr lang="ro-RO" b="1" dirty="0" smtClean="0"/>
              <a:t>vizibilitate și notorietate</a:t>
            </a:r>
            <a:r>
              <a:rPr lang="ro-RO" dirty="0" smtClean="0"/>
              <a:t>;</a:t>
            </a:r>
          </a:p>
          <a:p>
            <a:r>
              <a:rPr lang="ro-RO" dirty="0" smtClean="0"/>
              <a:t>Oamenii care sunt pe o rețea sociale pot fi găsiți ușor cu o condiție simplă: </a:t>
            </a:r>
            <a:r>
              <a:rPr lang="ro-RO" b="1" dirty="0" smtClean="0"/>
              <a:t>să folosești acea rețea socială</a:t>
            </a:r>
            <a:r>
              <a:rPr lang="ro-RO" dirty="0" smtClean="0"/>
              <a:t>;</a:t>
            </a:r>
          </a:p>
          <a:p>
            <a:r>
              <a:rPr lang="ro-RO" dirty="0" smtClean="0"/>
              <a:t>Poți </a:t>
            </a:r>
            <a:r>
              <a:rPr lang="ro-RO" b="1" dirty="0" smtClean="0"/>
              <a:t>automatiza</a:t>
            </a:r>
            <a:r>
              <a:rPr lang="ro-RO" dirty="0" smtClean="0"/>
              <a:t> multe procese din activitatea pe rețele sociale prin inter-conectarea rețelelor;</a:t>
            </a:r>
          </a:p>
          <a:p>
            <a:r>
              <a:rPr lang="ro-RO" dirty="0" smtClean="0"/>
              <a:t>Pentru o companie câștigul de a fi prezent pe o rețea socială poate fi </a:t>
            </a:r>
            <a:r>
              <a:rPr lang="ro-RO" b="1" dirty="0" smtClean="0"/>
              <a:t>mai mare</a:t>
            </a:r>
            <a:r>
              <a:rPr lang="ro-RO" dirty="0" smtClean="0"/>
              <a:t> decât timpul cheltuit;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en-US" dirty="0" err="1" smtClean="0"/>
              <a:t>creare</a:t>
            </a:r>
            <a:r>
              <a:rPr lang="en-US" dirty="0" smtClean="0"/>
              <a:t> cont</a:t>
            </a:r>
            <a:endParaRPr lang="en-US" dirty="0"/>
          </a:p>
        </p:txBody>
      </p:sp>
      <p:pic>
        <p:nvPicPr>
          <p:cNvPr id="2050" name="Picture 2" descr="D:\Documents and Settings\Olivian\Desktop\PPT\TWTTR\02. Tw co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58887"/>
            <a:ext cx="7924800" cy="5299113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Conturi pe care le gestionez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419600"/>
          </a:xfrm>
        </p:spPr>
        <p:txBody>
          <a:bodyPr/>
          <a:lstStyle/>
          <a:p>
            <a:r>
              <a:rPr lang="vi-VN" sz="1600" dirty="0" smtClean="0"/>
              <a:t>Lumea </a:t>
            </a:r>
            <a:r>
              <a:rPr lang="vi-VN" sz="1600" dirty="0" smtClean="0"/>
              <a:t>SEO PPC: </a:t>
            </a:r>
            <a:r>
              <a:rPr lang="vi-VN" sz="1600" dirty="0" smtClean="0">
                <a:hlinkClick r:id="rId2"/>
              </a:rPr>
              <a:t>http://</a:t>
            </a:r>
            <a:r>
              <a:rPr lang="vi-VN" sz="1600" b="1" dirty="0" smtClean="0">
                <a:hlinkClick r:id="rId2"/>
              </a:rPr>
              <a:t>twitter</a:t>
            </a:r>
            <a:r>
              <a:rPr lang="vi-VN" sz="1600" dirty="0" smtClean="0">
                <a:hlinkClick r:id="rId2"/>
              </a:rPr>
              <a:t>.com/lumeaseoppc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SEO World Coffee: </a:t>
            </a:r>
            <a:r>
              <a:rPr lang="vi-VN" sz="1600" dirty="0" smtClean="0">
                <a:hlinkClick r:id="rId3"/>
              </a:rPr>
              <a:t>http://twitter.com/SEOWorldCoffee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Profil </a:t>
            </a:r>
            <a:r>
              <a:rPr lang="vi-VN" sz="1600" dirty="0" smtClean="0"/>
              <a:t>personal: </a:t>
            </a:r>
            <a:r>
              <a:rPr lang="vi-VN" sz="1600" dirty="0" smtClean="0">
                <a:hlinkClick r:id="rId4"/>
              </a:rPr>
              <a:t>http://twitter.com/Olivian_BREDA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Liga pentru Educație, Cultură și Sport (LECS): </a:t>
            </a:r>
            <a:r>
              <a:rPr lang="vi-VN" sz="1600" dirty="0" smtClean="0">
                <a:hlinkClick r:id="rId5"/>
              </a:rPr>
              <a:t>https://twitter.com/lecsromania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A treia cafea: </a:t>
            </a:r>
            <a:r>
              <a:rPr lang="vi-VN" sz="1600" dirty="0" smtClean="0">
                <a:hlinkClick r:id="rId6"/>
              </a:rPr>
              <a:t>http://twitter.com/atreiacafea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Lumea SEO PPC: </a:t>
            </a:r>
            <a:r>
              <a:rPr lang="vi-VN" sz="1600" dirty="0" smtClean="0">
                <a:hlinkClick r:id="rId7"/>
              </a:rPr>
              <a:t>http://www.</a:t>
            </a:r>
            <a:r>
              <a:rPr lang="vi-VN" sz="1600" b="1" dirty="0" smtClean="0">
                <a:hlinkClick r:id="rId7"/>
              </a:rPr>
              <a:t>facebook</a:t>
            </a:r>
            <a:r>
              <a:rPr lang="vi-VN" sz="1600" dirty="0" smtClean="0">
                <a:hlinkClick r:id="rId7"/>
              </a:rPr>
              <a:t>.com/profile.php?id=100000612126568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SEO World Coffee: </a:t>
            </a:r>
            <a:r>
              <a:rPr lang="vi-VN" sz="1600" dirty="0" smtClean="0">
                <a:hlinkClick r:id="rId8"/>
              </a:rPr>
              <a:t>http://www.facebook.com/group.php?gid=176232867392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Profil personal: </a:t>
            </a:r>
            <a:r>
              <a:rPr lang="vi-VN" sz="1600" dirty="0" smtClean="0">
                <a:hlinkClick r:id="rId9"/>
              </a:rPr>
              <a:t>http://www.facebook.com/olivian.breda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Lumea SEO PPC: </a:t>
            </a:r>
            <a:r>
              <a:rPr lang="vi-VN" sz="1600" dirty="0" smtClean="0">
                <a:hlinkClick r:id="rId10"/>
              </a:rPr>
              <a:t>http://www.</a:t>
            </a:r>
            <a:r>
              <a:rPr lang="vi-VN" sz="1600" b="1" dirty="0" smtClean="0">
                <a:hlinkClick r:id="rId10"/>
              </a:rPr>
              <a:t>linkedin</a:t>
            </a:r>
            <a:r>
              <a:rPr lang="vi-VN" sz="1600" dirty="0" smtClean="0">
                <a:hlinkClick r:id="rId10"/>
              </a:rPr>
              <a:t>.com/groups?gid=2633198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SEO World Coffee: </a:t>
            </a:r>
            <a:r>
              <a:rPr lang="vi-VN" sz="1600" dirty="0" smtClean="0">
                <a:hlinkClick r:id="rId11"/>
              </a:rPr>
              <a:t>http://www.linkedin.com/groups?gid=2438951</a:t>
            </a:r>
            <a:r>
              <a:rPr lang="ro-RO" sz="1600" dirty="0" smtClean="0"/>
              <a:t> </a:t>
            </a:r>
            <a:endParaRPr lang="vi-VN" sz="1600" dirty="0" smtClean="0"/>
          </a:p>
          <a:p>
            <a:r>
              <a:rPr lang="vi-VN" sz="1600" dirty="0" smtClean="0"/>
              <a:t>Profil personal: </a:t>
            </a:r>
            <a:r>
              <a:rPr lang="vi-VN" sz="1600" dirty="0" smtClean="0">
                <a:hlinkClick r:id="rId12"/>
              </a:rPr>
              <a:t>http://www.linkedin.com/in/olivian</a:t>
            </a:r>
            <a:r>
              <a:rPr lang="ro-RO" sz="1600" dirty="0" smtClean="0"/>
              <a:t> </a:t>
            </a:r>
            <a:endParaRPr lang="vi-VN" sz="1600" dirty="0" smtClean="0"/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Î</a:t>
            </a:r>
            <a:r>
              <a:rPr lang="vi-VN" dirty="0" smtClean="0"/>
              <a:t>ntreb</a:t>
            </a:r>
            <a:r>
              <a:rPr lang="ro-RO" dirty="0" smtClean="0"/>
              <a:t>ă</a:t>
            </a:r>
            <a:r>
              <a:rPr lang="vi-VN" dirty="0" smtClean="0"/>
              <a:t>ri?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419600"/>
          </a:xfrm>
        </p:spPr>
        <p:txBody>
          <a:bodyPr/>
          <a:lstStyle/>
          <a:p>
            <a:pPr>
              <a:buNone/>
            </a:pPr>
            <a:r>
              <a:rPr lang="vi-VN" sz="1600" dirty="0" smtClean="0"/>
              <a:t>Mulţumesc!</a:t>
            </a:r>
          </a:p>
          <a:p>
            <a:pPr>
              <a:buNone/>
            </a:pPr>
            <a:endParaRPr lang="vi-VN" sz="1600" dirty="0" smtClean="0"/>
          </a:p>
          <a:p>
            <a:pPr>
              <a:buNone/>
            </a:pPr>
            <a:r>
              <a:rPr lang="vi-VN" sz="1600" dirty="0" smtClean="0"/>
              <a:t>Olivian BREDA</a:t>
            </a:r>
          </a:p>
          <a:p>
            <a:pPr>
              <a:buNone/>
            </a:pPr>
            <a:endParaRPr lang="vi-VN" sz="1600" dirty="0" smtClean="0"/>
          </a:p>
          <a:p>
            <a:pPr>
              <a:buNone/>
            </a:pPr>
            <a:r>
              <a:rPr lang="en-US" sz="1600" dirty="0" smtClean="0">
                <a:hlinkClick r:id="rId2"/>
              </a:rPr>
              <a:t>vino@lumeaseoppc.ro</a:t>
            </a:r>
            <a:r>
              <a:rPr lang="en-US" sz="1600" dirty="0" smtClean="0"/>
              <a:t> </a:t>
            </a:r>
            <a:endParaRPr lang="vi-VN" sz="1600" dirty="0" smtClean="0"/>
          </a:p>
          <a:p>
            <a:pPr>
              <a:buNone/>
            </a:pPr>
            <a:r>
              <a:rPr lang="vi-VN" sz="1600" dirty="0" smtClean="0"/>
              <a:t>0743-41.00.26</a:t>
            </a:r>
            <a:endParaRPr lang="en-US" sz="1600" dirty="0" smtClean="0"/>
          </a:p>
          <a:p>
            <a:pPr>
              <a:buNone/>
            </a:pPr>
            <a:r>
              <a:rPr lang="vi-VN" sz="1600" dirty="0" smtClean="0">
                <a:hlinkClick r:id="rId3"/>
              </a:rPr>
              <a:t>http://lumeaseoppc.ro/</a:t>
            </a:r>
            <a:r>
              <a:rPr lang="en-US" sz="1600" dirty="0" smtClean="0"/>
              <a:t> </a:t>
            </a:r>
            <a:endParaRPr lang="vi-VN" sz="1600" dirty="0" smtClean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Cum </a:t>
            </a:r>
            <a:r>
              <a:rPr lang="en-US" dirty="0" err="1" smtClean="0"/>
              <a:t>îți</a:t>
            </a:r>
            <a:r>
              <a:rPr lang="en-US" dirty="0" smtClean="0"/>
              <a:t> </a:t>
            </a:r>
            <a:r>
              <a:rPr lang="en-US" dirty="0" err="1" smtClean="0"/>
              <a:t>alegi</a:t>
            </a:r>
            <a:r>
              <a:rPr lang="en-US" dirty="0" smtClean="0"/>
              <a:t> </a:t>
            </a:r>
            <a:r>
              <a:rPr lang="en-US" dirty="0" err="1" smtClean="0"/>
              <a:t>numele</a:t>
            </a:r>
            <a:r>
              <a:rPr lang="en-US" dirty="0" smtClean="0"/>
              <a:t> de </a:t>
            </a:r>
            <a:r>
              <a:rPr lang="en-US" dirty="0" err="1" smtClean="0"/>
              <a:t>utilizator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6858000" cy="4419600"/>
          </a:xfrm>
        </p:spPr>
        <p:txBody>
          <a:bodyPr/>
          <a:lstStyle/>
          <a:p>
            <a:pPr>
              <a:buNone/>
            </a:pPr>
            <a:r>
              <a:rPr lang="ro-RO" b="1" dirty="0" smtClean="0"/>
              <a:t>Va</a:t>
            </a:r>
            <a:r>
              <a:rPr lang="en-US" b="1" dirty="0" err="1" smtClean="0"/>
              <a:t>riante</a:t>
            </a:r>
            <a:r>
              <a:rPr lang="en-US" dirty="0" smtClean="0"/>
              <a:t> </a:t>
            </a:r>
            <a:r>
              <a:rPr lang="en-US" dirty="0" err="1" smtClean="0"/>
              <a:t>potrivite</a:t>
            </a:r>
            <a:r>
              <a:rPr lang="ro-RO" dirty="0" smtClean="0"/>
              <a:t>: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Prenume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PrenumeNume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Prenume_Nume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Nume_companie</a:t>
            </a:r>
            <a:endParaRPr lang="en-US" dirty="0" smtClean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err="1" smtClean="0"/>
              <a:t>customizare</a:t>
            </a:r>
            <a:r>
              <a:rPr lang="ro-RO" dirty="0" smtClean="0"/>
              <a:t> profil</a:t>
            </a:r>
            <a:endParaRPr lang="en-US" dirty="0"/>
          </a:p>
        </p:txBody>
      </p:sp>
      <p:pic>
        <p:nvPicPr>
          <p:cNvPr id="3074" name="Picture 2" descr="D:\Documents and Settings\Olivian\Desktop\PPT\TWTTR\03. Profi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7924800" cy="1435652"/>
          </a:xfrm>
          <a:prstGeom prst="rect">
            <a:avLst/>
          </a:prstGeom>
          <a:noFill/>
        </p:spPr>
      </p:pic>
      <p:pic>
        <p:nvPicPr>
          <p:cNvPr id="3076" name="Picture 4" descr="D:\Documents and Settings\Olivian\Desktop\PPT\TWTTR\Completare prof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276600"/>
            <a:ext cx="5410200" cy="3557392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smtClean="0"/>
              <a:t>avatar</a:t>
            </a:r>
            <a:endParaRPr lang="en-US" dirty="0"/>
          </a:p>
        </p:txBody>
      </p:sp>
      <p:pic>
        <p:nvPicPr>
          <p:cNvPr id="4098" name="Picture 2" descr="D:\Documents and Settings\Olivian\Desktop\PPT\TWTTR\05. Avat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52600"/>
            <a:ext cx="7785370" cy="1066800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Twitter</a:t>
            </a:r>
            <a:r>
              <a:rPr lang="en-US" dirty="0" smtClean="0"/>
              <a:t> – </a:t>
            </a:r>
            <a:r>
              <a:rPr lang="ro-RO" dirty="0" smtClean="0"/>
              <a:t>design cont</a:t>
            </a:r>
            <a:endParaRPr lang="en-US" dirty="0"/>
          </a:p>
        </p:txBody>
      </p:sp>
      <p:pic>
        <p:nvPicPr>
          <p:cNvPr id="5122" name="Picture 2" descr="D:\Documents and Settings\Olivian\Desktop\PPT\TWTTR\06. Desig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235197"/>
            <a:ext cx="4800600" cy="5622803"/>
          </a:xfrm>
          <a:prstGeom prst="rect">
            <a:avLst/>
          </a:prstGeom>
          <a:noFill/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Presentation on brainstorming">
  <a:themeElements>
    <a:clrScheme name="Default Design 1">
      <a:dk1>
        <a:srgbClr val="FFCC00"/>
      </a:dk1>
      <a:lt1>
        <a:srgbClr val="F8F8F8"/>
      </a:lt1>
      <a:dk2>
        <a:srgbClr val="000000"/>
      </a:dk2>
      <a:lt2>
        <a:srgbClr val="6666FF"/>
      </a:lt2>
      <a:accent1>
        <a:srgbClr val="669900"/>
      </a:accent1>
      <a:accent2>
        <a:srgbClr val="006600"/>
      </a:accent2>
      <a:accent3>
        <a:srgbClr val="AAAAAA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343</TotalTime>
  <Words>1667</Words>
  <Application>Microsoft Office PowerPoint</Application>
  <PresentationFormat>On-screen Show (4:3)</PresentationFormat>
  <Paragraphs>158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Presentation on brainstorming</vt:lpstr>
      <vt:lpstr>Rețele sociale: Facebook, Twitter, LinkedIn – cum să? Prezentare pas cu pas</vt:lpstr>
      <vt:lpstr>Despre ce e prezentarea?</vt:lpstr>
      <vt:lpstr>Scopul prezentării</vt:lpstr>
      <vt:lpstr>Twitter – signup http://twitter.com/ </vt:lpstr>
      <vt:lpstr>Twitter – creare cont</vt:lpstr>
      <vt:lpstr>Cum îți alegi numele de utilizator?</vt:lpstr>
      <vt:lpstr>Twitter – customizare profil</vt:lpstr>
      <vt:lpstr>Twitter – avatar</vt:lpstr>
      <vt:lpstr>Twitter – design cont</vt:lpstr>
      <vt:lpstr>Twitter – background Lumea SEO PPC</vt:lpstr>
      <vt:lpstr>Cum schimbi fundalul ușor?</vt:lpstr>
      <vt:lpstr>Cum faci background în Twitter?</vt:lpstr>
      <vt:lpstr>Background – varianta 1</vt:lpstr>
      <vt:lpstr>Background – varianta 2</vt:lpstr>
      <vt:lpstr>Despre logo și background</vt:lpstr>
      <vt:lpstr>Twitter – cum postezi</vt:lpstr>
      <vt:lpstr>Twitter – cum dai reply</vt:lpstr>
      <vt:lpstr>Twitter – cum dai follow</vt:lpstr>
      <vt:lpstr>Sfaturi Twitter – partea I</vt:lpstr>
      <vt:lpstr>Sfaturi Twitter – partea a II-a</vt:lpstr>
      <vt:lpstr>Sfaturi Twitter – partea a III-a</vt:lpstr>
      <vt:lpstr>Cum folosesc Twitter pentru Lumea SEO PPC?</vt:lpstr>
      <vt:lpstr>Cum ar putea fi folosit mai mult?</vt:lpstr>
      <vt:lpstr>Cum comunici?</vt:lpstr>
      <vt:lpstr>Facebook signup: www.facebook.com </vt:lpstr>
      <vt:lpstr>Cum alegi numele de utilizator?</vt:lpstr>
      <vt:lpstr>Despre căutarea de prieteni</vt:lpstr>
      <vt:lpstr>Customizare profil – sidebar, important</vt:lpstr>
      <vt:lpstr>Customizare profil – informații, neesențial</vt:lpstr>
      <vt:lpstr>Personalizare pagini</vt:lpstr>
      <vt:lpstr>Despre avatar: lațime recomandată 176px</vt:lpstr>
      <vt:lpstr>Setări – slide 1/4</vt:lpstr>
      <vt:lpstr>Setări – slide 2/4</vt:lpstr>
      <vt:lpstr>Setări – slide 3/4</vt:lpstr>
      <vt:lpstr>Setări – slide 4/4</vt:lpstr>
      <vt:lpstr>Setări – slide 4/4</vt:lpstr>
      <vt:lpstr>Cum folosesc Facebook?</vt:lpstr>
      <vt:lpstr>Facebook și Lumea SEO PPC – inițial</vt:lpstr>
      <vt:lpstr>Lumea SEO PPC – prezent și viitor</vt:lpstr>
      <vt:lpstr>Cum ar putea fi folosit mai mult?</vt:lpstr>
      <vt:lpstr>Grup pentru SEO World Coffee</vt:lpstr>
      <vt:lpstr>Personal – funcție frecvent folosită</vt:lpstr>
      <vt:lpstr>Cum să folosești Facebook?</vt:lpstr>
      <vt:lpstr>LinkedIn signup: www.linkedin.com </vt:lpstr>
      <vt:lpstr>Creare profil</vt:lpstr>
      <vt:lpstr>Cum să folosești LinkedIn?</vt:lpstr>
      <vt:lpstr>Cum să folosești LinkedIn?</vt:lpstr>
      <vt:lpstr>Cum folosesc eu LinkedIn?</vt:lpstr>
      <vt:lpstr>Concluzii</vt:lpstr>
      <vt:lpstr>Conturi pe care le gestionez</vt:lpstr>
      <vt:lpstr>Întrebări?</vt:lpstr>
    </vt:vector>
  </TitlesOfParts>
  <Manager/>
  <Company>Acasa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Rețele sociale: Facebook, Twitter, LinkedIn – cum să? Prezentare pas cu pas</dc:title>
  <dc:subject/>
  <dc:creator>Olivian</dc:creator>
  <cp:keywords/>
  <dc:description/>
  <cp:lastModifiedBy>Olivian BREDA</cp:lastModifiedBy>
  <cp:revision>46</cp:revision>
  <cp:lastPrinted>1601-01-01T00:00:00Z</cp:lastPrinted>
  <dcterms:created xsi:type="dcterms:W3CDTF">2010-01-09T15:08:13Z</dcterms:created>
  <dcterms:modified xsi:type="dcterms:W3CDTF">2010-01-12T05:41:42Z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TC010184371033</vt:lpwstr>
  </property>
</Properties>
</file>