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6" r:id="rId4"/>
    <p:sldId id="258" r:id="rId5"/>
    <p:sldId id="259" r:id="rId6"/>
    <p:sldId id="260" r:id="rId7"/>
    <p:sldId id="261" r:id="rId8"/>
    <p:sldId id="264" r:id="rId9"/>
    <p:sldId id="262" r:id="rId10"/>
    <p:sldId id="267" r:id="rId11"/>
    <p:sldId id="26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1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AD8D6F5-2E9B-486E-B10A-55DC782D2E24}" type="datetimeFigureOut">
              <a:rPr lang="en-US"/>
              <a:pPr>
                <a:defRPr/>
              </a:pPr>
              <a:t>1/20/2010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907BA7-DA0E-4D35-B0ED-A039294B4C4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9BB609-57B6-4CA2-B047-438858829110}" type="datetimeFigureOut">
              <a:rPr lang="en-US"/>
              <a:pPr>
                <a:defRPr/>
              </a:pPr>
              <a:t>1/20/2010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79A791-71AF-4D85-9E54-981E6E8C623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4677E5-0DBD-46E4-AD67-E579DD8C1436}" type="datetimeFigureOut">
              <a:rPr lang="en-US"/>
              <a:pPr>
                <a:defRPr/>
              </a:pPr>
              <a:t>1/20/2010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0FC7C1-776C-4204-A61F-00125EBD8B9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C0CD848-A899-48E6-A086-92FBE9BD1EE5}" type="datetimeFigureOut">
              <a:rPr lang="en-US"/>
              <a:pPr>
                <a:defRPr/>
              </a:pPr>
              <a:t>1/20/2010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722C5E-BF70-41B6-A05A-7BACAD5A12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09706A7-A786-4B1B-828C-F8A79102AD53}" type="datetimeFigureOut">
              <a:rPr lang="en-US"/>
              <a:pPr>
                <a:defRPr/>
              </a:pPr>
              <a:t>1/20/2010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4274B9-7FD6-4BFE-B2BF-DCD51ADEF45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7A88DE9-4CB4-4AE0-B77E-5182F1766BB6}" type="datetimeFigureOut">
              <a:rPr lang="en-US"/>
              <a:pPr>
                <a:defRPr/>
              </a:pPr>
              <a:t>1/20/2010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60D70A-8CAA-4A59-BC17-AEACA9DC5DE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ACFAFAA-C944-436F-B5C0-DC6697CFCD4C}" type="datetimeFigureOut">
              <a:rPr lang="en-US"/>
              <a:pPr>
                <a:defRPr/>
              </a:pPr>
              <a:t>1/20/2010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7121FD-050C-41D9-86D9-17EFD166978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A56623D-F164-43EE-97C1-8A9B6CF057D3}" type="datetimeFigureOut">
              <a:rPr lang="en-US"/>
              <a:pPr>
                <a:defRPr/>
              </a:pPr>
              <a:t>1/20/2010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945C36F-EE24-405D-AB83-06A372C83A6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9F73B35-57AD-4744-AD9C-A5A815372D24}" type="datetimeFigureOut">
              <a:rPr lang="en-US"/>
              <a:pPr>
                <a:defRPr/>
              </a:pPr>
              <a:t>1/20/2010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859AA6D-DF7E-4088-9475-C4D94E14410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44A1FAA-1BD5-4D27-8AAE-B5E241F82706}" type="datetimeFigureOut">
              <a:rPr lang="en-US"/>
              <a:pPr>
                <a:defRPr/>
              </a:pPr>
              <a:t>1/20/2010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B9A3FA-25D6-4BB2-8E2C-369B9507B9D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8EF8C08-9664-485E-8303-CB25701F462C}" type="datetimeFigureOut">
              <a:rPr lang="en-US"/>
              <a:pPr>
                <a:defRPr/>
              </a:pPr>
              <a:t>1/20/2010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89ED0D8-6442-4C27-B630-89293BF143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88A204A-11D7-407F-A198-77B86EC9A913}" type="datetimeFigureOut">
              <a:rPr lang="en-US"/>
              <a:pPr>
                <a:defRPr/>
              </a:pPr>
              <a:t>1/20/2010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388145D-AF37-430D-A025-47B31D97C4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752600"/>
            <a:ext cx="7772400" cy="1470025"/>
          </a:xfrm>
        </p:spPr>
        <p:txBody>
          <a:bodyPr/>
          <a:lstStyle/>
          <a:p>
            <a:pPr eaLnBrk="1" hangingPunct="1"/>
            <a:r>
              <a:rPr lang="en-US" sz="4000" b="1" smtClean="0"/>
              <a:t>SEO teoretic</a:t>
            </a:r>
          </a:p>
        </p:txBody>
      </p:sp>
      <p:pic>
        <p:nvPicPr>
          <p:cNvPr id="2051" name="Picture 2" descr="C:\Documents and Settings\Sorin\Desktop\SEO-guy.jpg"/>
          <p:cNvPicPr>
            <a:picLocks noChangeAspect="1" noChangeArrowheads="1"/>
          </p:cNvPicPr>
          <p:nvPr/>
        </p:nvPicPr>
        <p:blipFill>
          <a:blip r:embed="rId2"/>
          <a:srcRect/>
          <a:stretch>
            <a:fillRect/>
          </a:stretch>
        </p:blipFill>
        <p:spPr bwMode="auto">
          <a:xfrm>
            <a:off x="2590800" y="2743200"/>
            <a:ext cx="2343150" cy="1757363"/>
          </a:xfrm>
          <a:prstGeom prst="rect">
            <a:avLst/>
          </a:prstGeom>
          <a:noFill/>
          <a:ln w="9525">
            <a:noFill/>
            <a:miter lim="800000"/>
            <a:headEnd/>
            <a:tailEnd/>
          </a:ln>
        </p:spPr>
      </p:pic>
      <p:pic>
        <p:nvPicPr>
          <p:cNvPr id="2052" name="Picture 2" descr="C:\Users\iMunteanu\AppData\Local\Microsoft\Windows\Temporary Internet Files\Content.IE5\U02T5VBZ\MCj04347260000[1].png"/>
          <p:cNvPicPr>
            <a:picLocks noChangeAspect="1" noChangeArrowheads="1"/>
          </p:cNvPicPr>
          <p:nvPr/>
        </p:nvPicPr>
        <p:blipFill>
          <a:blip r:embed="rId3"/>
          <a:srcRect/>
          <a:stretch>
            <a:fillRect/>
          </a:stretch>
        </p:blipFill>
        <p:spPr bwMode="auto">
          <a:xfrm>
            <a:off x="5105400" y="3124200"/>
            <a:ext cx="1295400" cy="12954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914400" y="1604963"/>
            <a:ext cx="7467600" cy="2738437"/>
          </a:xfrm>
          <a:prstGeom prst="rect">
            <a:avLst/>
          </a:prstGeom>
          <a:noFill/>
          <a:ln w="9525">
            <a:noFill/>
            <a:miter lim="800000"/>
            <a:headEnd/>
            <a:tailEnd/>
          </a:ln>
        </p:spPr>
        <p:txBody>
          <a:bodyPr>
            <a:spAutoFit/>
          </a:bodyPr>
          <a:lstStyle/>
          <a:p>
            <a:r>
              <a:rPr lang="en-US" sz="3200" b="1">
                <a:latin typeface="Calibri" pitchFamily="34" charset="0"/>
              </a:rPr>
              <a:t>Unelte automatizate (si manuale)</a:t>
            </a:r>
          </a:p>
          <a:p>
            <a:pPr>
              <a:buFontTx/>
              <a:buChar char="-"/>
            </a:pPr>
            <a:r>
              <a:rPr lang="en-US" sz="2000">
                <a:latin typeface="Calibri" pitchFamily="34" charset="0"/>
              </a:rPr>
              <a:t> Google AdWords Keyword Tool</a:t>
            </a:r>
          </a:p>
          <a:p>
            <a:pPr>
              <a:buFontTx/>
              <a:buChar char="-"/>
            </a:pPr>
            <a:r>
              <a:rPr lang="en-US" sz="2000">
                <a:latin typeface="Calibri" pitchFamily="34" charset="0"/>
              </a:rPr>
              <a:t> Google Insights for Search</a:t>
            </a:r>
          </a:p>
          <a:p>
            <a:pPr>
              <a:buFontTx/>
              <a:buChar char="-"/>
            </a:pPr>
            <a:r>
              <a:rPr lang="en-US" sz="2000">
                <a:latin typeface="Calibri" pitchFamily="34" charset="0"/>
              </a:rPr>
              <a:t> Programe pentru generarea de cuvinte gresite</a:t>
            </a:r>
          </a:p>
          <a:p>
            <a:pPr>
              <a:buFontTx/>
              <a:buChar char="-"/>
            </a:pPr>
            <a:r>
              <a:rPr lang="en-US" sz="2000">
                <a:latin typeface="Calibri" pitchFamily="34" charset="0"/>
              </a:rPr>
              <a:t> Unelete autohtone oferite de Trafic.ro</a:t>
            </a:r>
          </a:p>
          <a:p>
            <a:pPr>
              <a:buFontTx/>
              <a:buChar char="-"/>
            </a:pPr>
            <a:r>
              <a:rPr lang="en-US" sz="2000">
                <a:latin typeface="Calibri" pitchFamily="34" charset="0"/>
              </a:rPr>
              <a:t> Dictionare de Sinonime</a:t>
            </a:r>
          </a:p>
          <a:p>
            <a:pPr>
              <a:buFontTx/>
              <a:buChar char="-"/>
            </a:pPr>
            <a:r>
              <a:rPr lang="en-US" sz="2000">
                <a:latin typeface="Calibri" pitchFamily="34" charset="0"/>
              </a:rPr>
              <a:t> Dictionare de Neologisme</a:t>
            </a:r>
          </a:p>
          <a:p>
            <a:pPr>
              <a:buFontTx/>
              <a:buChar char="-"/>
            </a:pPr>
            <a:r>
              <a:rPr lang="en-US" sz="2000">
                <a:latin typeface="Calibri" pitchFamily="34" charset="0"/>
              </a:rPr>
              <a:t> Dictionare Explicative</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poza-ionut-mic.jpg"/>
          <p:cNvPicPr>
            <a:picLocks noChangeAspect="1"/>
          </p:cNvPicPr>
          <p:nvPr/>
        </p:nvPicPr>
        <p:blipFill>
          <a:blip r:embed="rId2"/>
          <a:srcRect/>
          <a:stretch>
            <a:fillRect/>
          </a:stretch>
        </p:blipFill>
        <p:spPr bwMode="auto">
          <a:xfrm>
            <a:off x="2819400" y="2362200"/>
            <a:ext cx="1371600" cy="1298575"/>
          </a:xfrm>
          <a:prstGeom prst="rect">
            <a:avLst/>
          </a:prstGeom>
          <a:noFill/>
          <a:ln w="9525">
            <a:noFill/>
            <a:miter lim="800000"/>
            <a:headEnd/>
            <a:tailEnd/>
          </a:ln>
        </p:spPr>
      </p:pic>
      <p:sp>
        <p:nvSpPr>
          <p:cNvPr id="6" name="TextBox 5"/>
          <p:cNvSpPr txBox="1"/>
          <p:nvPr/>
        </p:nvSpPr>
        <p:spPr>
          <a:xfrm>
            <a:off x="4648200" y="3087688"/>
            <a:ext cx="3452813" cy="646112"/>
          </a:xfrm>
          <a:prstGeom prst="rect">
            <a:avLst/>
          </a:prstGeom>
          <a:noFill/>
        </p:spPr>
        <p:txBody>
          <a:bodyPr wrap="none">
            <a:spAutoFit/>
          </a:bodyPr>
          <a:lstStyle/>
          <a:p>
            <a:pPr fontAlgn="auto">
              <a:spcBef>
                <a:spcPts val="0"/>
              </a:spcBef>
              <a:spcAft>
                <a:spcPts val="0"/>
              </a:spcAft>
              <a:defRPr/>
            </a:pPr>
            <a:r>
              <a:rPr lang="en-US" b="1" dirty="0">
                <a:latin typeface="+mn-lt"/>
                <a:cs typeface="+mn-cs"/>
              </a:rPr>
              <a:t>@</a:t>
            </a:r>
            <a:r>
              <a:rPr lang="en-US" b="1" dirty="0" err="1">
                <a:latin typeface="+mn-lt"/>
                <a:cs typeface="+mn-cs"/>
              </a:rPr>
              <a:t>imunteanu</a:t>
            </a:r>
            <a:endParaRPr lang="en-US" b="1" dirty="0">
              <a:latin typeface="+mn-lt"/>
              <a:cs typeface="+mn-cs"/>
            </a:endParaRPr>
          </a:p>
          <a:p>
            <a:pPr fontAlgn="auto">
              <a:spcBef>
                <a:spcPts val="0"/>
              </a:spcBef>
              <a:spcAft>
                <a:spcPts val="0"/>
              </a:spcAft>
              <a:defRPr/>
            </a:pPr>
            <a:r>
              <a:rPr lang="en-US" b="1" dirty="0">
                <a:solidFill>
                  <a:schemeClr val="tx1">
                    <a:lumMod val="50000"/>
                    <a:lumOff val="50000"/>
                  </a:schemeClr>
                </a:solidFill>
                <a:latin typeface="+mn-lt"/>
                <a:cs typeface="+mn-cs"/>
              </a:rPr>
              <a:t>munteanu.ionut@imunteanu.com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33400" y="304800"/>
            <a:ext cx="7772400" cy="1470025"/>
          </a:xfrm>
        </p:spPr>
        <p:txBody>
          <a:bodyPr/>
          <a:lstStyle/>
          <a:p>
            <a:pPr algn="l" eaLnBrk="1" hangingPunct="1"/>
            <a:r>
              <a:rPr lang="en-US" sz="3600" b="1" smtClean="0"/>
              <a:t>Vom invata</a:t>
            </a:r>
          </a:p>
        </p:txBody>
      </p:sp>
      <p:sp>
        <p:nvSpPr>
          <p:cNvPr id="3075" name="Rectangle 3"/>
          <p:cNvSpPr>
            <a:spLocks noChangeArrowheads="1"/>
          </p:cNvSpPr>
          <p:nvPr/>
        </p:nvSpPr>
        <p:spPr bwMode="auto">
          <a:xfrm>
            <a:off x="1371600" y="2090738"/>
            <a:ext cx="6553200" cy="2862262"/>
          </a:xfrm>
          <a:prstGeom prst="rect">
            <a:avLst/>
          </a:prstGeom>
          <a:noFill/>
          <a:ln w="9525">
            <a:noFill/>
            <a:miter lim="800000"/>
            <a:headEnd/>
            <a:tailEnd/>
          </a:ln>
        </p:spPr>
        <p:txBody>
          <a:bodyPr>
            <a:spAutoFit/>
          </a:bodyPr>
          <a:lstStyle/>
          <a:p>
            <a:r>
              <a:rPr lang="en-US" b="1">
                <a:latin typeface="Calibri" pitchFamily="34" charset="0"/>
              </a:rPr>
              <a:t>Care este pozitia SEO in politica generala de marketing a unei companii?</a:t>
            </a:r>
          </a:p>
          <a:p>
            <a:endParaRPr lang="en-US" b="1">
              <a:latin typeface="Calibri" pitchFamily="34" charset="0"/>
            </a:endParaRPr>
          </a:p>
          <a:p>
            <a:r>
              <a:rPr lang="en-US" b="1">
                <a:latin typeface="Calibri" pitchFamily="34" charset="0"/>
              </a:rPr>
              <a:t>Care sunt etapele teoretice pe care le parcurgem pentru procesul de optimizare pentru motoarele de cautare?</a:t>
            </a:r>
          </a:p>
          <a:p>
            <a:endParaRPr lang="en-US" b="1">
              <a:latin typeface="Calibri" pitchFamily="34" charset="0"/>
            </a:endParaRPr>
          </a:p>
          <a:p>
            <a:r>
              <a:rPr lang="en-US" b="1">
                <a:latin typeface="Calibri" pitchFamily="34" charset="0"/>
              </a:rPr>
              <a:t>Cum stabilim cuvintele cheie pentru a ne atinge obiectivele stabilite?</a:t>
            </a:r>
          </a:p>
          <a:p>
            <a:endParaRPr lang="en-US" b="1">
              <a:latin typeface="Calibri" pitchFamily="34" charset="0"/>
            </a:endParaRPr>
          </a:p>
          <a:p>
            <a:endParaRPr lang="en-US" b="1">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iMunteanu\AppData\Local\Microsoft\Windows\Temporary Internet Files\Content.IE5\7ZIKHANF\MCj04414600000[1].png"/>
          <p:cNvPicPr>
            <a:picLocks noChangeAspect="1" noChangeArrowheads="1"/>
          </p:cNvPicPr>
          <p:nvPr/>
        </p:nvPicPr>
        <p:blipFill>
          <a:blip r:embed="rId2"/>
          <a:srcRect/>
          <a:stretch>
            <a:fillRect/>
          </a:stretch>
        </p:blipFill>
        <p:spPr bwMode="auto">
          <a:xfrm>
            <a:off x="2667000" y="2870200"/>
            <a:ext cx="3148013" cy="3148013"/>
          </a:xfrm>
          <a:prstGeom prst="rect">
            <a:avLst/>
          </a:prstGeom>
          <a:noFill/>
          <a:ln w="9525">
            <a:noFill/>
            <a:miter lim="800000"/>
            <a:headEnd/>
            <a:tailEnd/>
          </a:ln>
        </p:spPr>
      </p:pic>
      <p:sp>
        <p:nvSpPr>
          <p:cNvPr id="4099" name="TextBox 8"/>
          <p:cNvSpPr txBox="1">
            <a:spLocks noChangeArrowheads="1"/>
          </p:cNvSpPr>
          <p:nvPr/>
        </p:nvSpPr>
        <p:spPr bwMode="auto">
          <a:xfrm>
            <a:off x="5410200" y="3352800"/>
            <a:ext cx="849313" cy="584200"/>
          </a:xfrm>
          <a:prstGeom prst="rect">
            <a:avLst/>
          </a:prstGeom>
          <a:noFill/>
          <a:ln w="9525">
            <a:noFill/>
            <a:miter lim="800000"/>
            <a:headEnd/>
            <a:tailEnd/>
          </a:ln>
        </p:spPr>
        <p:txBody>
          <a:bodyPr wrap="none">
            <a:spAutoFit/>
          </a:bodyPr>
          <a:lstStyle/>
          <a:p>
            <a:r>
              <a:rPr lang="en-US" sz="3200" b="1">
                <a:solidFill>
                  <a:srgbClr val="C00000"/>
                </a:solidFill>
                <a:latin typeface="Calibri" pitchFamily="34" charset="0"/>
              </a:rPr>
              <a:t>SEO</a:t>
            </a:r>
          </a:p>
        </p:txBody>
      </p:sp>
      <p:sp>
        <p:nvSpPr>
          <p:cNvPr id="4100" name="Title 1"/>
          <p:cNvSpPr>
            <a:spLocks noGrp="1"/>
          </p:cNvSpPr>
          <p:nvPr>
            <p:ph type="ctrTitle"/>
          </p:nvPr>
        </p:nvSpPr>
        <p:spPr>
          <a:xfrm>
            <a:off x="914400" y="587375"/>
            <a:ext cx="7772400" cy="1470025"/>
          </a:xfrm>
        </p:spPr>
        <p:txBody>
          <a:bodyPr/>
          <a:lstStyle/>
          <a:p>
            <a:pPr algn="l" eaLnBrk="1" hangingPunct="1"/>
            <a:r>
              <a:rPr lang="en-US" sz="3600" b="1" smtClean="0"/>
              <a:t>componenta a politicii de marketing</a:t>
            </a:r>
          </a:p>
        </p:txBody>
      </p:sp>
      <p:sp>
        <p:nvSpPr>
          <p:cNvPr id="4101" name="TextBox 10"/>
          <p:cNvSpPr txBox="1">
            <a:spLocks noChangeArrowheads="1"/>
          </p:cNvSpPr>
          <p:nvPr/>
        </p:nvSpPr>
        <p:spPr bwMode="auto">
          <a:xfrm>
            <a:off x="2743200" y="2971800"/>
            <a:ext cx="64452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viral</a:t>
            </a:r>
          </a:p>
        </p:txBody>
      </p:sp>
      <p:sp>
        <p:nvSpPr>
          <p:cNvPr id="4102" name="TextBox 13"/>
          <p:cNvSpPr txBox="1">
            <a:spLocks noChangeArrowheads="1"/>
          </p:cNvSpPr>
          <p:nvPr/>
        </p:nvSpPr>
        <p:spPr bwMode="auto">
          <a:xfrm>
            <a:off x="2590800" y="3429000"/>
            <a:ext cx="59372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PPC</a:t>
            </a:r>
          </a:p>
        </p:txBody>
      </p:sp>
      <p:sp>
        <p:nvSpPr>
          <p:cNvPr id="4103" name="TextBox 14"/>
          <p:cNvSpPr txBox="1">
            <a:spLocks noChangeArrowheads="1"/>
          </p:cNvSpPr>
          <p:nvPr/>
        </p:nvSpPr>
        <p:spPr bwMode="auto">
          <a:xfrm>
            <a:off x="2209800" y="3886200"/>
            <a:ext cx="963613"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weblog</a:t>
            </a:r>
          </a:p>
        </p:txBody>
      </p:sp>
      <p:sp>
        <p:nvSpPr>
          <p:cNvPr id="4104" name="TextBox 15"/>
          <p:cNvSpPr txBox="1">
            <a:spLocks noChangeArrowheads="1"/>
          </p:cNvSpPr>
          <p:nvPr/>
        </p:nvSpPr>
        <p:spPr bwMode="auto">
          <a:xfrm>
            <a:off x="1981200" y="4267200"/>
            <a:ext cx="138112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display ads</a:t>
            </a:r>
          </a:p>
        </p:txBody>
      </p:sp>
      <p:sp>
        <p:nvSpPr>
          <p:cNvPr id="4105" name="TextBox 16"/>
          <p:cNvSpPr txBox="1">
            <a:spLocks noChangeArrowheads="1"/>
          </p:cNvSpPr>
          <p:nvPr/>
        </p:nvSpPr>
        <p:spPr bwMode="auto">
          <a:xfrm>
            <a:off x="2819400" y="4648200"/>
            <a:ext cx="78422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social</a:t>
            </a:r>
          </a:p>
        </p:txBody>
      </p:sp>
      <p:sp>
        <p:nvSpPr>
          <p:cNvPr id="4106" name="TextBox 17"/>
          <p:cNvSpPr txBox="1">
            <a:spLocks noChangeArrowheads="1"/>
          </p:cNvSpPr>
          <p:nvPr/>
        </p:nvSpPr>
        <p:spPr bwMode="auto">
          <a:xfrm>
            <a:off x="3048000" y="2590800"/>
            <a:ext cx="1227138"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PR Online</a:t>
            </a:r>
          </a:p>
        </p:txBody>
      </p:sp>
      <p:sp>
        <p:nvSpPr>
          <p:cNvPr id="4107" name="TextBox 18"/>
          <p:cNvSpPr txBox="1">
            <a:spLocks noChangeArrowheads="1"/>
          </p:cNvSpPr>
          <p:nvPr/>
        </p:nvSpPr>
        <p:spPr bwMode="auto">
          <a:xfrm>
            <a:off x="4419600" y="2590800"/>
            <a:ext cx="101917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website</a:t>
            </a:r>
          </a:p>
        </p:txBody>
      </p:sp>
      <p:sp>
        <p:nvSpPr>
          <p:cNvPr id="4108" name="TextBox 19"/>
          <p:cNvSpPr txBox="1">
            <a:spLocks noChangeArrowheads="1"/>
          </p:cNvSpPr>
          <p:nvPr/>
        </p:nvSpPr>
        <p:spPr bwMode="auto">
          <a:xfrm>
            <a:off x="5029200" y="4419600"/>
            <a:ext cx="1317625" cy="400050"/>
          </a:xfrm>
          <a:prstGeom prst="rect">
            <a:avLst/>
          </a:prstGeom>
          <a:noFill/>
          <a:ln w="9525">
            <a:noFill/>
            <a:miter lim="800000"/>
            <a:headEnd/>
            <a:tailEnd/>
          </a:ln>
        </p:spPr>
        <p:txBody>
          <a:bodyPr wrap="none">
            <a:spAutoFit/>
          </a:bodyPr>
          <a:lstStyle/>
          <a:p>
            <a:r>
              <a:rPr lang="en-US" sz="2000" b="1">
                <a:solidFill>
                  <a:srgbClr val="00B050"/>
                </a:solidFill>
                <a:latin typeface="Calibri" pitchFamily="34" charset="0"/>
              </a:rPr>
              <a:t>interactive</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838200" y="3406775"/>
            <a:ext cx="7772400" cy="1470025"/>
          </a:xfrm>
        </p:spPr>
        <p:txBody>
          <a:bodyPr rtlCol="0">
            <a:normAutofit fontScale="90000"/>
          </a:bodyPr>
          <a:lstStyle/>
          <a:p>
            <a:pPr algn="l" eaLnBrk="1" fontAlgn="auto" hangingPunct="1">
              <a:spcAft>
                <a:spcPts val="0"/>
              </a:spcAft>
              <a:defRPr/>
            </a:pPr>
            <a:r>
              <a:rPr lang="en-US" sz="3600" b="1" dirty="0" err="1" smtClean="0"/>
              <a:t>Identificarea</a:t>
            </a:r>
            <a:r>
              <a:rPr lang="en-US" sz="3600" b="1" dirty="0" smtClean="0"/>
              <a:t> </a:t>
            </a:r>
            <a:r>
              <a:rPr lang="en-US" sz="3600" b="1" dirty="0" err="1" smtClean="0"/>
              <a:t>obiectivelor</a:t>
            </a:r>
            <a:r>
              <a:rPr lang="en-US" sz="3600" b="1" dirty="0" smtClean="0"/>
              <a:t> </a:t>
            </a:r>
            <a:r>
              <a:rPr lang="en-US" sz="3600" b="1" dirty="0" err="1" smtClean="0"/>
              <a:t>pe</a:t>
            </a:r>
            <a:r>
              <a:rPr lang="en-US" sz="3600" b="1" dirty="0" smtClean="0"/>
              <a:t> care le </a:t>
            </a:r>
            <a:r>
              <a:rPr lang="en-US" sz="3600" b="1" dirty="0" err="1" smtClean="0"/>
              <a:t>poate</a:t>
            </a:r>
            <a:r>
              <a:rPr lang="en-US" sz="3600" b="1" dirty="0" smtClean="0"/>
              <a:t> </a:t>
            </a:r>
            <a:r>
              <a:rPr lang="en-US" sz="3600" b="1" dirty="0" err="1" smtClean="0"/>
              <a:t>indeplini</a:t>
            </a:r>
            <a:r>
              <a:rPr lang="en-US" sz="3600" b="1" dirty="0" smtClean="0"/>
              <a:t> “</a:t>
            </a:r>
            <a:r>
              <a:rPr lang="en-US" sz="3600" b="1" dirty="0" err="1" smtClean="0"/>
              <a:t>Optimizarea</a:t>
            </a:r>
            <a:r>
              <a:rPr lang="en-US" sz="3600" b="1" dirty="0" smtClean="0"/>
              <a:t> </a:t>
            </a:r>
            <a:r>
              <a:rPr lang="en-US" sz="3600" b="1" dirty="0" err="1" smtClean="0"/>
              <a:t>pentru</a:t>
            </a:r>
            <a:r>
              <a:rPr lang="en-US" sz="3600" b="1" dirty="0" smtClean="0"/>
              <a:t> </a:t>
            </a:r>
            <a:r>
              <a:rPr lang="en-US" sz="3600" b="1" dirty="0" err="1" smtClean="0"/>
              <a:t>motoare</a:t>
            </a:r>
            <a:r>
              <a:rPr lang="en-US" sz="3600" b="1" dirty="0" smtClean="0"/>
              <a:t> de </a:t>
            </a:r>
            <a:r>
              <a:rPr lang="en-US" sz="3600" b="1" dirty="0" err="1" smtClean="0"/>
              <a:t>cautare</a:t>
            </a:r>
            <a:r>
              <a:rPr lang="en-US" sz="3600" b="1" dirty="0" smtClean="0"/>
              <a:t>  - SEO”</a:t>
            </a:r>
          </a:p>
        </p:txBody>
      </p:sp>
      <p:pic>
        <p:nvPicPr>
          <p:cNvPr id="5123" name="Picture 2" descr="C:\Users\iMunteanu\AppData\Local\Microsoft\Windows\Temporary Internet Files\Content.IE5\XYLP7UYR\MCj01882370000[1].wmf"/>
          <p:cNvPicPr>
            <a:picLocks noChangeAspect="1" noChangeArrowheads="1"/>
          </p:cNvPicPr>
          <p:nvPr/>
        </p:nvPicPr>
        <p:blipFill>
          <a:blip r:embed="rId2"/>
          <a:srcRect/>
          <a:stretch>
            <a:fillRect/>
          </a:stretch>
        </p:blipFill>
        <p:spPr bwMode="auto">
          <a:xfrm>
            <a:off x="3962400" y="838200"/>
            <a:ext cx="1139825" cy="1820863"/>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1828800" y="609600"/>
            <a:ext cx="6570663" cy="1477963"/>
          </a:xfrm>
          <a:prstGeom prst="rect">
            <a:avLst/>
          </a:prstGeom>
          <a:noFill/>
          <a:ln w="9525">
            <a:noFill/>
            <a:miter lim="800000"/>
            <a:headEnd/>
            <a:tailEnd/>
          </a:ln>
        </p:spPr>
        <p:txBody>
          <a:bodyPr wrap="none">
            <a:spAutoFit/>
          </a:bodyPr>
          <a:lstStyle/>
          <a:p>
            <a:pPr marL="342900" indent="-342900">
              <a:buFont typeface="Calibri" pitchFamily="34" charset="0"/>
              <a:buAutoNum type="arabicPeriod"/>
            </a:pPr>
            <a:r>
              <a:rPr lang="en-US" b="1">
                <a:latin typeface="Calibri" pitchFamily="34" charset="0"/>
              </a:rPr>
              <a:t>Brand awareness (recunoasterea marcii)</a:t>
            </a:r>
          </a:p>
          <a:p>
            <a:pPr marL="342900" indent="-342900">
              <a:buFont typeface="Calibri" pitchFamily="34" charset="0"/>
              <a:buAutoNum type="arabicPeriod"/>
            </a:pPr>
            <a:r>
              <a:rPr lang="en-US" b="1">
                <a:latin typeface="Calibri" pitchFamily="34" charset="0"/>
              </a:rPr>
              <a:t>Vanzare servicii sau produse online</a:t>
            </a:r>
          </a:p>
          <a:p>
            <a:pPr marL="342900" indent="-342900">
              <a:buFont typeface="Calibri" pitchFamily="34" charset="0"/>
              <a:buAutoNum type="arabicPeriod"/>
            </a:pPr>
            <a:r>
              <a:rPr lang="en-US" b="1">
                <a:latin typeface="Calibri" pitchFamily="34" charset="0"/>
              </a:rPr>
              <a:t>Generare de leaduri care vor fi inchise ulterior (de catre echipa)</a:t>
            </a:r>
          </a:p>
          <a:p>
            <a:pPr marL="342900" indent="-342900">
              <a:buFont typeface="Calibri" pitchFamily="34" charset="0"/>
              <a:buAutoNum type="arabicPeriod"/>
            </a:pPr>
            <a:r>
              <a:rPr lang="en-US" b="1">
                <a:latin typeface="Calibri" pitchFamily="34" charset="0"/>
              </a:rPr>
              <a:t>Oferirea de continut cu scop educational</a:t>
            </a:r>
          </a:p>
          <a:p>
            <a:pPr marL="342900" indent="-342900">
              <a:buFont typeface="Calibri" pitchFamily="34" charset="0"/>
              <a:buAutoNum type="arabicPeriod"/>
            </a:pPr>
            <a:r>
              <a:rPr lang="en-US" b="1">
                <a:latin typeface="Calibri" pitchFamily="34" charset="0"/>
              </a:rPr>
              <a:t>Generare de trafic pentru siteurile cu anunturi</a:t>
            </a:r>
          </a:p>
        </p:txBody>
      </p:sp>
      <p:cxnSp>
        <p:nvCxnSpPr>
          <p:cNvPr id="14" name="Elbow Connector 13"/>
          <p:cNvCxnSpPr/>
          <p:nvPr/>
        </p:nvCxnSpPr>
        <p:spPr>
          <a:xfrm rot="5400000">
            <a:off x="3040063" y="3657600"/>
            <a:ext cx="3352800" cy="304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p:nvPr/>
        </p:nvCxnSpPr>
        <p:spPr>
          <a:xfrm rot="16200000" flipH="1">
            <a:off x="5554663" y="2514600"/>
            <a:ext cx="1828800" cy="1066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Elbow Connector 17"/>
          <p:cNvCxnSpPr/>
          <p:nvPr/>
        </p:nvCxnSpPr>
        <p:spPr>
          <a:xfrm rot="5400000">
            <a:off x="2278063" y="2514600"/>
            <a:ext cx="1676400" cy="1066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906463" y="3973513"/>
            <a:ext cx="3352800" cy="646112"/>
          </a:xfrm>
          <a:prstGeom prst="rect">
            <a:avLst/>
          </a:prstGeom>
          <a:noFill/>
          <a:ln w="3175">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a:spAutoFit/>
          </a:bodyPr>
          <a:lstStyle/>
          <a:p>
            <a:pPr fontAlgn="auto">
              <a:spcBef>
                <a:spcPts val="0"/>
              </a:spcBef>
              <a:spcAft>
                <a:spcPts val="0"/>
              </a:spcAft>
              <a:defRPr/>
            </a:pPr>
            <a:r>
              <a:rPr lang="en-US" b="1" dirty="0" err="1">
                <a:solidFill>
                  <a:schemeClr val="accent2">
                    <a:lumMod val="75000"/>
                  </a:schemeClr>
                </a:solidFill>
              </a:rPr>
              <a:t>politica</a:t>
            </a:r>
            <a:r>
              <a:rPr lang="en-US" b="1" dirty="0">
                <a:solidFill>
                  <a:schemeClr val="accent2">
                    <a:lumMod val="75000"/>
                  </a:schemeClr>
                </a:solidFill>
              </a:rPr>
              <a:t> </a:t>
            </a:r>
            <a:r>
              <a:rPr lang="en-US" b="1" dirty="0" err="1">
                <a:solidFill>
                  <a:schemeClr val="accent2">
                    <a:lumMod val="75000"/>
                  </a:schemeClr>
                </a:solidFill>
              </a:rPr>
              <a:t>centrata</a:t>
            </a:r>
            <a:r>
              <a:rPr lang="en-US" b="1" dirty="0">
                <a:solidFill>
                  <a:schemeClr val="accent2">
                    <a:lumMod val="75000"/>
                  </a:schemeClr>
                </a:solidFill>
              </a:rPr>
              <a:t> </a:t>
            </a:r>
            <a:r>
              <a:rPr lang="en-US" b="1" dirty="0" err="1">
                <a:solidFill>
                  <a:schemeClr val="accent2">
                    <a:lumMod val="75000"/>
                  </a:schemeClr>
                </a:solidFill>
              </a:rPr>
              <a:t>pe</a:t>
            </a:r>
            <a:r>
              <a:rPr lang="en-US" b="1" dirty="0">
                <a:solidFill>
                  <a:schemeClr val="accent2">
                    <a:lumMod val="75000"/>
                  </a:schemeClr>
                </a:solidFill>
              </a:rPr>
              <a:t> </a:t>
            </a:r>
            <a:r>
              <a:rPr lang="en-US" b="1" dirty="0" err="1">
                <a:solidFill>
                  <a:schemeClr val="accent2">
                    <a:lumMod val="75000"/>
                  </a:schemeClr>
                </a:solidFill>
              </a:rPr>
              <a:t>identitate</a:t>
            </a:r>
            <a:r>
              <a:rPr lang="en-US" b="1" dirty="0">
                <a:solidFill>
                  <a:schemeClr val="accent2">
                    <a:lumMod val="75000"/>
                  </a:schemeClr>
                </a:solidFill>
              </a:rPr>
              <a:t> “brand reputation management”</a:t>
            </a:r>
          </a:p>
        </p:txBody>
      </p:sp>
      <p:sp>
        <p:nvSpPr>
          <p:cNvPr id="22" name="Rectangle 21"/>
          <p:cNvSpPr/>
          <p:nvPr/>
        </p:nvSpPr>
        <p:spPr>
          <a:xfrm>
            <a:off x="3344863" y="5562600"/>
            <a:ext cx="3048000" cy="646113"/>
          </a:xfrm>
          <a:prstGeom prst="rect">
            <a:avLst/>
          </a:prstGeom>
          <a:noFill/>
          <a:ln w="3175">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a:spAutoFit/>
          </a:bodyPr>
          <a:lstStyle/>
          <a:p>
            <a:pPr fontAlgn="auto">
              <a:spcBef>
                <a:spcPts val="0"/>
              </a:spcBef>
              <a:spcAft>
                <a:spcPts val="0"/>
              </a:spcAft>
              <a:defRPr/>
            </a:pPr>
            <a:r>
              <a:rPr lang="en-US" b="1" dirty="0" err="1">
                <a:solidFill>
                  <a:schemeClr val="accent6">
                    <a:lumMod val="75000"/>
                  </a:schemeClr>
                </a:solidFill>
              </a:rPr>
              <a:t>politica</a:t>
            </a:r>
            <a:r>
              <a:rPr lang="en-US" b="1" dirty="0">
                <a:solidFill>
                  <a:schemeClr val="accent6">
                    <a:lumMod val="75000"/>
                  </a:schemeClr>
                </a:solidFill>
              </a:rPr>
              <a:t> </a:t>
            </a:r>
            <a:r>
              <a:rPr lang="en-US" b="1" dirty="0" err="1">
                <a:solidFill>
                  <a:schemeClr val="accent6">
                    <a:lumMod val="75000"/>
                  </a:schemeClr>
                </a:solidFill>
              </a:rPr>
              <a:t>specifica</a:t>
            </a:r>
            <a:r>
              <a:rPr lang="en-US" b="1" dirty="0">
                <a:solidFill>
                  <a:schemeClr val="accent6">
                    <a:lumMod val="75000"/>
                  </a:schemeClr>
                </a:solidFill>
              </a:rPr>
              <a:t> </a:t>
            </a:r>
            <a:r>
              <a:rPr lang="en-US" b="1" dirty="0" err="1">
                <a:solidFill>
                  <a:schemeClr val="accent6">
                    <a:lumMod val="75000"/>
                  </a:schemeClr>
                </a:solidFill>
              </a:rPr>
              <a:t>pentru</a:t>
            </a:r>
            <a:r>
              <a:rPr lang="en-US" b="1" dirty="0">
                <a:solidFill>
                  <a:schemeClr val="accent6">
                    <a:lumMod val="75000"/>
                  </a:schemeClr>
                </a:solidFill>
              </a:rPr>
              <a:t> </a:t>
            </a:r>
            <a:r>
              <a:rPr lang="en-US" b="1" dirty="0" err="1">
                <a:solidFill>
                  <a:schemeClr val="accent6">
                    <a:lumMod val="75000"/>
                  </a:schemeClr>
                </a:solidFill>
              </a:rPr>
              <a:t>produsele</a:t>
            </a:r>
            <a:r>
              <a:rPr lang="en-US" b="1" dirty="0">
                <a:solidFill>
                  <a:schemeClr val="accent6">
                    <a:lumMod val="75000"/>
                  </a:schemeClr>
                </a:solidFill>
              </a:rPr>
              <a:t> </a:t>
            </a:r>
            <a:r>
              <a:rPr lang="en-US" b="1" dirty="0" err="1">
                <a:solidFill>
                  <a:schemeClr val="accent6">
                    <a:lumMod val="75000"/>
                  </a:schemeClr>
                </a:solidFill>
              </a:rPr>
              <a:t>si</a:t>
            </a:r>
            <a:r>
              <a:rPr lang="en-US" b="1" dirty="0">
                <a:solidFill>
                  <a:schemeClr val="accent6">
                    <a:lumMod val="75000"/>
                  </a:schemeClr>
                </a:solidFill>
              </a:rPr>
              <a:t> </a:t>
            </a:r>
            <a:r>
              <a:rPr lang="en-US" b="1" dirty="0" err="1">
                <a:solidFill>
                  <a:schemeClr val="accent6">
                    <a:lumMod val="75000"/>
                  </a:schemeClr>
                </a:solidFill>
              </a:rPr>
              <a:t>serviciile</a:t>
            </a:r>
            <a:r>
              <a:rPr lang="en-US" b="1" dirty="0">
                <a:solidFill>
                  <a:schemeClr val="accent6">
                    <a:lumMod val="75000"/>
                  </a:schemeClr>
                </a:solidFill>
              </a:rPr>
              <a:t> </a:t>
            </a:r>
            <a:r>
              <a:rPr lang="en-US" b="1" dirty="0" err="1">
                <a:solidFill>
                  <a:schemeClr val="accent6">
                    <a:lumMod val="75000"/>
                  </a:schemeClr>
                </a:solidFill>
              </a:rPr>
              <a:t>oferite</a:t>
            </a:r>
            <a:endParaRPr lang="en-US" b="1" dirty="0">
              <a:solidFill>
                <a:schemeClr val="accent6">
                  <a:lumMod val="75000"/>
                </a:schemeClr>
              </a:solidFill>
            </a:endParaRPr>
          </a:p>
        </p:txBody>
      </p:sp>
      <p:sp>
        <p:nvSpPr>
          <p:cNvPr id="23" name="Rectangle 22"/>
          <p:cNvSpPr/>
          <p:nvPr/>
        </p:nvSpPr>
        <p:spPr>
          <a:xfrm>
            <a:off x="5859463" y="4038600"/>
            <a:ext cx="1989137" cy="369888"/>
          </a:xfrm>
          <a:prstGeom prst="rect">
            <a:avLst/>
          </a:prstGeom>
          <a:noFill/>
          <a:ln w="3175">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wrap="none">
            <a:spAutoFit/>
          </a:bodyPr>
          <a:lstStyle/>
          <a:p>
            <a:pPr fontAlgn="auto">
              <a:spcBef>
                <a:spcPts val="0"/>
              </a:spcBef>
              <a:spcAft>
                <a:spcPts val="0"/>
              </a:spcAft>
              <a:defRPr/>
            </a:pPr>
            <a:r>
              <a:rPr lang="en-US" b="1" dirty="0" err="1">
                <a:solidFill>
                  <a:schemeClr val="bg2">
                    <a:lumMod val="50000"/>
                  </a:schemeClr>
                </a:solidFill>
              </a:rPr>
              <a:t>politica</a:t>
            </a:r>
            <a:r>
              <a:rPr lang="en-US" b="1" dirty="0">
                <a:solidFill>
                  <a:schemeClr val="bg2">
                    <a:lumMod val="50000"/>
                  </a:schemeClr>
                </a:solidFill>
              </a:rPr>
              <a:t> “long-tale”</a:t>
            </a:r>
            <a:endParaRPr lang="en-US" dirty="0">
              <a:solidFill>
                <a:schemeClr val="bg2">
                  <a:lumMod val="50000"/>
                </a:schemeClr>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838200" y="3406775"/>
            <a:ext cx="7772400" cy="1470025"/>
          </a:xfrm>
        </p:spPr>
        <p:txBody>
          <a:bodyPr/>
          <a:lstStyle/>
          <a:p>
            <a:pPr algn="l" eaLnBrk="1" hangingPunct="1"/>
            <a:r>
              <a:rPr lang="en-US" sz="3600" b="1" smtClean="0"/>
              <a:t>Identificarea cuvintelor cheie conform politicii prestabilite</a:t>
            </a:r>
          </a:p>
        </p:txBody>
      </p:sp>
      <p:pic>
        <p:nvPicPr>
          <p:cNvPr id="7171" name="Picture 3" descr="C:\Users\iMunteanu\AppData\Local\Microsoft\Windows\Temporary Internet Files\Content.IE5\C4NMFA92\MCj02979410000[1].wmf"/>
          <p:cNvPicPr>
            <a:picLocks noChangeAspect="1" noChangeArrowheads="1"/>
          </p:cNvPicPr>
          <p:nvPr/>
        </p:nvPicPr>
        <p:blipFill>
          <a:blip r:embed="rId2"/>
          <a:srcRect/>
          <a:stretch>
            <a:fillRect/>
          </a:stretch>
        </p:blipFill>
        <p:spPr bwMode="auto">
          <a:xfrm>
            <a:off x="3962400" y="1066800"/>
            <a:ext cx="793750" cy="181292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09600" y="2438400"/>
            <a:ext cx="7772400" cy="1470025"/>
          </a:xfrm>
        </p:spPr>
        <p:txBody>
          <a:bodyPr>
            <a:noAutofit/>
          </a:bodyPr>
          <a:lstStyle/>
          <a:p>
            <a:pPr algn="l" eaLnBrk="1" hangingPunct="1"/>
            <a:r>
              <a:rPr lang="en-US" sz="3200" b="1" smtClean="0">
                <a:solidFill>
                  <a:srgbClr val="C00000"/>
                </a:solidFill>
              </a:rPr>
              <a:t>Branstorming </a:t>
            </a:r>
            <a:r>
              <a:rPr lang="en-US" sz="1400" b="1" smtClean="0"/>
              <a:t/>
            </a:r>
            <a:br>
              <a:rPr lang="en-US" sz="1400" b="1" smtClean="0"/>
            </a:br>
            <a:r>
              <a:rPr lang="en-US" sz="1400" b="1" smtClean="0"/>
              <a:t/>
            </a:r>
            <a:br>
              <a:rPr lang="en-US" sz="1400" b="1" smtClean="0"/>
            </a:br>
            <a:r>
              <a:rPr lang="vi-VN" sz="1600" b="1" smtClean="0">
                <a:solidFill>
                  <a:srgbClr val="C00000"/>
                </a:solidFill>
                <a:latin typeface="Calibri" pitchFamily="34" charset="0"/>
                <a:ea typeface="Calibri" pitchFamily="34" charset="0"/>
                <a:cs typeface="Calibri" pitchFamily="34" charset="0"/>
              </a:rPr>
              <a:t>Există patru reguli în brainstorming, menite să reducă inhibiţiile care apar în grupuri şi prin urmare să stimuleze generarea de noi idei. Rezultatul aşteptat este o sinergie dinamică, care va mări în mod semnificativ creativitatea grupului.</a:t>
            </a:r>
            <a:r>
              <a:rPr lang="vi-VN" sz="1600" b="1" smtClean="0">
                <a:latin typeface="Calibri" pitchFamily="34" charset="0"/>
                <a:ea typeface="Calibri" pitchFamily="34" charset="0"/>
                <a:cs typeface="Calibri" pitchFamily="34" charset="0"/>
              </a:rPr>
              <a:t/>
            </a:r>
            <a:br>
              <a:rPr lang="vi-VN" sz="1600" b="1" smtClean="0">
                <a:latin typeface="Calibri" pitchFamily="34" charset="0"/>
                <a:ea typeface="Calibri" pitchFamily="34" charset="0"/>
                <a:cs typeface="Calibri" pitchFamily="34" charset="0"/>
              </a:rPr>
            </a:br>
            <a:r>
              <a:rPr lang="en-US" sz="1600" b="1" smtClean="0">
                <a:ea typeface="Calibri" pitchFamily="34" charset="0"/>
                <a:cs typeface="Calibri" pitchFamily="34" charset="0"/>
              </a:rPr>
              <a:t/>
            </a:r>
            <a:br>
              <a:rPr lang="en-US" sz="1600" b="1" smtClean="0">
                <a:ea typeface="Calibri" pitchFamily="34" charset="0"/>
                <a:cs typeface="Calibri" pitchFamily="34" charset="0"/>
              </a:rPr>
            </a:br>
            <a:r>
              <a:rPr lang="en-US" sz="1600" b="1" smtClean="0">
                <a:ea typeface="Calibri" pitchFamily="34" charset="0"/>
                <a:cs typeface="Calibri" pitchFamily="34" charset="0"/>
              </a:rPr>
              <a:t>1. </a:t>
            </a:r>
            <a:r>
              <a:rPr lang="vi-VN" sz="1600" b="1" smtClean="0">
                <a:latin typeface="Calibri" pitchFamily="34" charset="0"/>
                <a:ea typeface="Calibri" pitchFamily="34" charset="0"/>
                <a:cs typeface="Calibri" pitchFamily="34" charset="0"/>
              </a:rPr>
              <a:t>focalizarea pe cantitate. Ideea este că din cantitate poate rezulta calitate, această regulă favorizează creativitatea, căci dacă ar creşte numărul de idei, ar creşte şi probabilitatea unei soluţii eficiente pentru problema existentă.</a:t>
            </a:r>
            <a:br>
              <a:rPr lang="vi-VN" sz="1600" b="1" smtClean="0">
                <a:latin typeface="Calibri" pitchFamily="34" charset="0"/>
                <a:ea typeface="Calibri" pitchFamily="34" charset="0"/>
                <a:cs typeface="Calibri" pitchFamily="34" charset="0"/>
              </a:rPr>
            </a:br>
            <a:r>
              <a:rPr lang="en-US" sz="1600" b="1" smtClean="0">
                <a:ea typeface="Calibri" pitchFamily="34" charset="0"/>
                <a:cs typeface="Calibri" pitchFamily="34" charset="0"/>
              </a:rPr>
              <a:t/>
            </a:r>
            <a:br>
              <a:rPr lang="en-US" sz="1600" b="1" smtClean="0">
                <a:ea typeface="Calibri" pitchFamily="34" charset="0"/>
                <a:cs typeface="Calibri" pitchFamily="34" charset="0"/>
              </a:rPr>
            </a:br>
            <a:r>
              <a:rPr lang="en-US" sz="1600" b="1" smtClean="0">
                <a:solidFill>
                  <a:srgbClr val="7F7F7F"/>
                </a:solidFill>
                <a:ea typeface="Calibri" pitchFamily="34" charset="0"/>
                <a:cs typeface="Calibri" pitchFamily="34" charset="0"/>
              </a:rPr>
              <a:t>2. </a:t>
            </a:r>
            <a:r>
              <a:rPr lang="vi-VN" sz="1600" b="1" smtClean="0">
                <a:solidFill>
                  <a:srgbClr val="7F7F7F"/>
                </a:solidFill>
                <a:latin typeface="Calibri" pitchFamily="34" charset="0"/>
                <a:ea typeface="Calibri" pitchFamily="34" charset="0"/>
                <a:cs typeface="Calibri" pitchFamily="34" charset="0"/>
              </a:rPr>
              <a:t>fără critici. Critica în această etapă este descurajată, în loc să se gândească la ce ar fi rău la aceea idee membrii sunt încurajaţi să se gândească la idei cât mai neobişnuite şi se creează o atmosferă constructivă.</a:t>
            </a:r>
            <a:r>
              <a:rPr lang="vi-VN" sz="1600" b="1" smtClean="0">
                <a:latin typeface="Calibri" pitchFamily="34" charset="0"/>
                <a:ea typeface="Calibri" pitchFamily="34" charset="0"/>
                <a:cs typeface="Calibri" pitchFamily="34" charset="0"/>
              </a:rPr>
              <a:t/>
            </a:r>
            <a:br>
              <a:rPr lang="vi-VN" sz="1600" b="1" smtClean="0">
                <a:latin typeface="Calibri" pitchFamily="34" charset="0"/>
                <a:ea typeface="Calibri" pitchFamily="34" charset="0"/>
                <a:cs typeface="Calibri" pitchFamily="34" charset="0"/>
              </a:rPr>
            </a:br>
            <a:r>
              <a:rPr lang="en-US" sz="1600" b="1" smtClean="0">
                <a:ea typeface="Calibri" pitchFamily="34" charset="0"/>
                <a:cs typeface="Calibri" pitchFamily="34" charset="0"/>
              </a:rPr>
              <a:t/>
            </a:r>
            <a:br>
              <a:rPr lang="en-US" sz="1600" b="1" smtClean="0">
                <a:ea typeface="Calibri" pitchFamily="34" charset="0"/>
                <a:cs typeface="Calibri" pitchFamily="34" charset="0"/>
              </a:rPr>
            </a:br>
            <a:r>
              <a:rPr lang="en-US" sz="1600" b="1" smtClean="0">
                <a:ea typeface="Calibri" pitchFamily="34" charset="0"/>
                <a:cs typeface="Calibri" pitchFamily="34" charset="0"/>
              </a:rPr>
              <a:t>3. </a:t>
            </a:r>
            <a:r>
              <a:rPr lang="vi-VN" sz="1600" b="1" smtClean="0">
                <a:latin typeface="Calibri" pitchFamily="34" charset="0"/>
                <a:ea typeface="Calibri" pitchFamily="34" charset="0"/>
                <a:cs typeface="Calibri" pitchFamily="34" charset="0"/>
              </a:rPr>
              <a:t>ideile trăznite sunt binevenite. Pentru a se obţine o listă bună şi lungă de idei, ideile neobişnuite sunt binevenite întrucât ele ar putea inspira soluţii mai bune decât ideile obişnuite, de asmenea ele pot creea noi perspective sau diminua prejudecăţile.</a:t>
            </a:r>
            <a:br>
              <a:rPr lang="vi-VN" sz="1600" b="1" smtClean="0">
                <a:latin typeface="Calibri" pitchFamily="34" charset="0"/>
                <a:ea typeface="Calibri" pitchFamily="34" charset="0"/>
                <a:cs typeface="Calibri" pitchFamily="34" charset="0"/>
              </a:rPr>
            </a:br>
            <a:r>
              <a:rPr lang="en-US" sz="1600" b="1" smtClean="0">
                <a:ea typeface="Calibri" pitchFamily="34" charset="0"/>
                <a:cs typeface="Calibri" pitchFamily="34" charset="0"/>
              </a:rPr>
              <a:t/>
            </a:r>
            <a:br>
              <a:rPr lang="en-US" sz="1600" b="1" smtClean="0">
                <a:ea typeface="Calibri" pitchFamily="34" charset="0"/>
                <a:cs typeface="Calibri" pitchFamily="34" charset="0"/>
              </a:rPr>
            </a:br>
            <a:r>
              <a:rPr lang="en-US" sz="1600" b="1" smtClean="0">
                <a:solidFill>
                  <a:srgbClr val="7F7F7F"/>
                </a:solidFill>
                <a:ea typeface="Calibri" pitchFamily="34" charset="0"/>
                <a:cs typeface="Calibri" pitchFamily="34" charset="0"/>
              </a:rPr>
              <a:t>4. </a:t>
            </a:r>
            <a:r>
              <a:rPr lang="vi-VN" sz="1600" b="1" smtClean="0">
                <a:solidFill>
                  <a:srgbClr val="7F7F7F"/>
                </a:solidFill>
                <a:latin typeface="Calibri" pitchFamily="34" charset="0"/>
                <a:ea typeface="Calibri" pitchFamily="34" charset="0"/>
                <a:cs typeface="Calibri" pitchFamily="34" charset="0"/>
              </a:rPr>
              <a:t>combină şi îmbunătăţeşte ideile. Ideile bune pot fi combinate pentru a obţine o idee foarte bună, după cum sugerează şi sloganul "1+1=3". Această abordare conduce la idei mai bune şi complete decât lucrul individual şi se crede că stimularea ideilor se face prin asociere.</a:t>
            </a:r>
            <a:r>
              <a:rPr lang="vi-VN" sz="1400" b="1" smtClean="0"/>
              <a:t/>
            </a:r>
            <a:br>
              <a:rPr lang="vi-VN" sz="1400" b="1" smtClean="0"/>
            </a:br>
            <a:r>
              <a:rPr lang="en-US" sz="1400" b="1" smtClean="0"/>
              <a:t> </a:t>
            </a:r>
          </a:p>
        </p:txBody>
      </p:sp>
      <p:sp>
        <p:nvSpPr>
          <p:cNvPr id="8195" name="Rectangle 3"/>
          <p:cNvSpPr>
            <a:spLocks noChangeArrowheads="1"/>
          </p:cNvSpPr>
          <p:nvPr/>
        </p:nvSpPr>
        <p:spPr bwMode="auto">
          <a:xfrm>
            <a:off x="6400800" y="6248400"/>
            <a:ext cx="2100263" cy="369888"/>
          </a:xfrm>
          <a:prstGeom prst="rect">
            <a:avLst/>
          </a:prstGeom>
          <a:noFill/>
          <a:ln w="9525">
            <a:noFill/>
            <a:miter lim="800000"/>
            <a:headEnd/>
            <a:tailEnd/>
          </a:ln>
        </p:spPr>
        <p:txBody>
          <a:bodyPr wrap="none">
            <a:spAutoFit/>
          </a:bodyPr>
          <a:lstStyle/>
          <a:p>
            <a:r>
              <a:rPr lang="en-US" b="1">
                <a:solidFill>
                  <a:srgbClr val="C00000"/>
                </a:solidFill>
                <a:latin typeface="Calibri" pitchFamily="34" charset="0"/>
              </a:rPr>
              <a:t>extras din wikipedia</a:t>
            </a:r>
            <a:endParaRPr lang="en-US">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667000" y="2438400"/>
            <a:ext cx="3657600" cy="1143000"/>
          </a:xfrm>
        </p:spPr>
        <p:txBody>
          <a:bodyPr/>
          <a:lstStyle/>
          <a:p>
            <a:pPr eaLnBrk="1" hangingPunct="1"/>
            <a:r>
              <a:rPr lang="en-US" sz="2400" b="1" smtClean="0"/>
              <a:t>exista si metode calitative de cercetare aplicate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914400" y="590550"/>
            <a:ext cx="7467600" cy="3600450"/>
          </a:xfrm>
          <a:prstGeom prst="rect">
            <a:avLst/>
          </a:prstGeom>
          <a:noFill/>
          <a:ln w="9525">
            <a:noFill/>
            <a:miter lim="800000"/>
            <a:headEnd/>
            <a:tailEnd/>
          </a:ln>
        </p:spPr>
        <p:txBody>
          <a:bodyPr>
            <a:spAutoFit/>
          </a:bodyPr>
          <a:lstStyle/>
          <a:p>
            <a:r>
              <a:rPr lang="en-US" sz="3200" b="1">
                <a:latin typeface="Calibri" pitchFamily="34" charset="0"/>
              </a:rPr>
              <a:t>Cercetari cantitative </a:t>
            </a:r>
          </a:p>
          <a:p>
            <a:pPr>
              <a:buFontTx/>
              <a:buChar char="-"/>
            </a:pPr>
            <a:r>
              <a:rPr lang="en-US" sz="2000">
                <a:latin typeface="Calibri" pitchFamily="34" charset="0"/>
              </a:rPr>
              <a:t> sondajul de opinie (in cadrul organizatiei clientului)</a:t>
            </a:r>
          </a:p>
          <a:p>
            <a:pPr>
              <a:buFontTx/>
              <a:buChar char="-"/>
            </a:pPr>
            <a:r>
              <a:rPr lang="en-US" sz="2000">
                <a:latin typeface="Calibri" pitchFamily="34" charset="0"/>
              </a:rPr>
              <a:t> brainstormingul (cu subiecti selectionati sau din cadrul organizatiei)</a:t>
            </a:r>
          </a:p>
          <a:p>
            <a:endParaRPr lang="en-US" sz="2400" b="1">
              <a:latin typeface="Calibri" pitchFamily="34" charset="0"/>
            </a:endParaRPr>
          </a:p>
          <a:p>
            <a:r>
              <a:rPr lang="en-US" sz="3200" b="1">
                <a:latin typeface="Calibri" pitchFamily="34" charset="0"/>
              </a:rPr>
              <a:t>Cercetari calitative</a:t>
            </a:r>
          </a:p>
          <a:p>
            <a:pPr>
              <a:buFontTx/>
              <a:buChar char="-"/>
            </a:pPr>
            <a:r>
              <a:rPr lang="en-US" sz="2000">
                <a:latin typeface="Calibri" pitchFamily="34" charset="0"/>
              </a:rPr>
              <a:t> focus grupul (cu subiecti selectionati sau din cadrul organizatiei)</a:t>
            </a:r>
          </a:p>
          <a:p>
            <a:pPr>
              <a:buFontTx/>
              <a:buChar char="-"/>
            </a:pPr>
            <a:r>
              <a:rPr lang="en-US" sz="2000">
                <a:latin typeface="Calibri" pitchFamily="34" charset="0"/>
              </a:rPr>
              <a:t> clientul misterios (adaptat la nevoile noastre se poate realiza sub urmatoarea forma: se selecteaza subiecti care se incadreaza in profilaul tint sunt pusi in fata unui calculator si sunt rugati sa caute un anumit produs sau serviciu)</a:t>
            </a:r>
          </a:p>
        </p:txBody>
      </p:sp>
      <p:sp>
        <p:nvSpPr>
          <p:cNvPr id="10243" name="Rectangle 4"/>
          <p:cNvSpPr>
            <a:spLocks noChangeArrowheads="1"/>
          </p:cNvSpPr>
          <p:nvPr/>
        </p:nvSpPr>
        <p:spPr bwMode="auto">
          <a:xfrm>
            <a:off x="914400" y="4419600"/>
            <a:ext cx="7467600" cy="1200150"/>
          </a:xfrm>
          <a:prstGeom prst="rect">
            <a:avLst/>
          </a:prstGeom>
          <a:noFill/>
          <a:ln w="9525">
            <a:noFill/>
            <a:miter lim="800000"/>
            <a:headEnd/>
            <a:tailEnd/>
          </a:ln>
        </p:spPr>
        <p:txBody>
          <a:bodyPr>
            <a:spAutoFit/>
          </a:bodyPr>
          <a:lstStyle/>
          <a:p>
            <a:r>
              <a:rPr lang="en-US" sz="3200" b="1">
                <a:latin typeface="Calibri" pitchFamily="34" charset="0"/>
              </a:rPr>
              <a:t>Studiul concurentei</a:t>
            </a:r>
          </a:p>
          <a:p>
            <a:r>
              <a:rPr lang="en-US" sz="2000">
                <a:latin typeface="Calibri" pitchFamily="34" charset="0"/>
              </a:rPr>
              <a:t>Se analizeaza paginile siteurile concurente si se intocmesc liste de cuvinte cheie pe care le foloseste concurenta.</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292</Words>
  <Application>Microsoft Office PowerPoint</Application>
  <PresentationFormat>On-screen Show (4:3)</PresentationFormat>
  <Paragraphs>49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SEO teoretic</vt:lpstr>
      <vt:lpstr>Vom invata</vt:lpstr>
      <vt:lpstr>componenta a politicii de marketing</vt:lpstr>
      <vt:lpstr>Identificarea obiectivelor pe care le poate indeplini “Optimizarea pentru motoare de cautare  - SEO”</vt:lpstr>
      <vt:lpstr>Slide 5</vt:lpstr>
      <vt:lpstr>Identificarea cuvintelor cheie conform politicii prestabilite</vt:lpstr>
      <vt:lpstr>Branstorming   Există patru reguli în brainstorming, menite să reducă inhibiţiile care apar în grupuri şi prin urmare să stimuleze generarea de noi idei. Rezultatul aşteptat este o sinergie dinamică, care va mări în mod semnificativ creativitatea grupului.  1. focalizarea pe cantitate. Ideea este că din cantitate poate rezulta calitate, această regulă favorizează creativitatea, căci dacă ar creşte numărul de idei, ar creşte şi probabilitatea unei soluţii eficiente pentru problema existentă.  2. fără critici. Critica în această etapă este descurajată, în loc să se gândească la ce ar fi rău la aceea idee membrii sunt încurajaţi să se gândească la idei cât mai neobişnuite şi se creează o atmosferă constructivă.  3. ideile trăznite sunt binevenite. Pentru a se obţine o listă bună şi lungă de idei, ideile neobişnuite sunt binevenite întrucât ele ar putea inspira soluţii mai bune decât ideile obişnuite, de asmenea ele pot creea noi perspective sau diminua prejudecăţile.  4. combină şi îmbunătăţeşte ideile. Ideile bune pot fi combinate pentru a obţine o idee foarte bună, după cum sugerează şi sloganul "1+1=3". Această abordare conduce la idei mai bune şi complete decât lucrul individual şi se crede că stimularea ideilor se face prin asociere.  </vt:lpstr>
      <vt:lpstr>exista si metode calitative de cercetare aplicate</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SEO teoretic si practic</dc:title>
  <dc:creator>iMunteanu</dc:creator>
  <cp:lastModifiedBy>Olivian BREDA</cp:lastModifiedBy>
  <cp:revision>34</cp:revision>
  <dcterms:created xsi:type="dcterms:W3CDTF">2010-01-19T22:56:22Z</dcterms:created>
  <dcterms:modified xsi:type="dcterms:W3CDTF">2010-01-20T06:07:50Z</dcterms:modified>
</cp:coreProperties>
</file>