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86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884613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Img"/>
          </p:nvPr>
        </p:nvSpPr>
        <p:spPr bwMode="auto">
          <a:xfrm>
            <a:off x="1143000" y="685800"/>
            <a:ext cx="4568825" cy="342582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3225" cy="411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fld id="{88FF2246-28AF-4C45-B814-12A471D837F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D3EADDA-6FBD-4289-BD8D-389675C5EF14}" type="slidenum">
              <a:rPr lang="en-US"/>
              <a:pPr/>
              <a:t>1</a:t>
            </a:fld>
            <a:endParaRPr lang="en-US"/>
          </a:p>
        </p:txBody>
      </p:sp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4813" cy="42084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BCBA80D-7B14-4552-913C-C3B3E257CB35}" type="slidenum">
              <a:rPr lang="en-US"/>
              <a:pPr/>
              <a:t>10</a:t>
            </a:fld>
            <a:endParaRPr lang="en-US"/>
          </a:p>
        </p:txBody>
      </p:sp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4813" cy="42084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65CA912-A900-4ECD-992B-05E50006ED36}" type="slidenum">
              <a:rPr lang="en-US"/>
              <a:pPr/>
              <a:t>11</a:t>
            </a:fld>
            <a:endParaRPr lang="en-US"/>
          </a:p>
        </p:txBody>
      </p:sp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4813" cy="42084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48F417F-3792-4B0B-BD59-D2A63C77D73C}" type="slidenum">
              <a:rPr lang="en-US"/>
              <a:pPr/>
              <a:t>12</a:t>
            </a:fld>
            <a:endParaRPr lang="en-US"/>
          </a:p>
        </p:txBody>
      </p:sp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4813" cy="42084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2E1A85-F2D3-4F6F-B7C8-A0299675FB3C}" type="slidenum">
              <a:rPr lang="en-US"/>
              <a:pPr/>
              <a:t>13</a:t>
            </a:fld>
            <a:endParaRPr lang="en-US"/>
          </a:p>
        </p:txBody>
      </p:sp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4813" cy="42084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705C15D-A08F-4CC5-9375-C51826E9C107}" type="slidenum">
              <a:rPr lang="en-US"/>
              <a:pPr/>
              <a:t>14</a:t>
            </a:fld>
            <a:endParaRPr lang="en-US"/>
          </a:p>
        </p:txBody>
      </p:sp>
      <p:sp>
        <p:nvSpPr>
          <p:cNvPr id="3072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79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37CC622-D219-4839-BA49-DE87AD48C17F}" type="slidenum">
              <a:rPr lang="en-US"/>
              <a:pPr/>
              <a:t>2</a:t>
            </a:fld>
            <a:endParaRPr lang="en-US"/>
          </a:p>
        </p:txBody>
      </p:sp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4813" cy="42084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FF55CF4-5DE9-4D8E-AC08-4C39B76D71F5}" type="slidenum">
              <a:rPr lang="en-US"/>
              <a:pPr/>
              <a:t>3</a:t>
            </a:fld>
            <a:endParaRPr lang="en-US"/>
          </a:p>
        </p:txBody>
      </p:sp>
      <p:sp>
        <p:nvSpPr>
          <p:cNvPr id="194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79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C73DE07-638D-4CFE-BB83-F73AD31439E6}" type="slidenum">
              <a:rPr lang="en-US"/>
              <a:pPr/>
              <a:t>4</a:t>
            </a:fld>
            <a:endParaRPr lang="en-US"/>
          </a:p>
        </p:txBody>
      </p:sp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2" name="Text Box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/>
          <a:lstStyle/>
          <a:p>
            <a:pPr eaLnBrk="1" hangingPunct="1"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>
                <a:latin typeface="Arial" charset="0"/>
                <a:ea typeface="MS Gothic" charset="0"/>
                <a:cs typeface="MS Gothic" charset="0"/>
              </a:rPr>
              <a:t>As rescrie sa nu repet motoare de cautare, de ex: Optimizarea pt M de Cautare va ajuta site-ul -1) sa creasca in mediul online 2) sa fie accesibil si competitiv 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61B8828E-AE25-4FF2-9F42-9FFAC597BB66}" type="slidenum">
              <a:rPr lang="en-US" sz="1200">
                <a:solidFill>
                  <a:srgbClr val="000000"/>
                </a:solidFill>
                <a:ea typeface="MS Gothic" charset="0"/>
                <a:cs typeface="MS Gothic" charset="0"/>
              </a:rPr>
              <a:pPr algn="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</a:t>
            </a:fld>
            <a:endParaRPr lang="en-US" sz="1200">
              <a:solidFill>
                <a:srgbClr val="000000"/>
              </a:solidFill>
              <a:ea typeface="MS Gothic" charset="0"/>
              <a:cs typeface="MS Gothic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EC4EAAA-8C13-44A9-9255-8169479D88DF}" type="slidenum">
              <a:rPr lang="en-US"/>
              <a:pPr/>
              <a:t>5</a:t>
            </a:fld>
            <a:endParaRPr lang="en-US"/>
          </a:p>
        </p:txBody>
      </p:sp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6" name="Text Box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/>
          <a:lstStyle/>
          <a:p>
            <a:pPr eaLnBrk="1" hangingPunct="1"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>
                <a:latin typeface="Arial" charset="0"/>
                <a:ea typeface="MS Gothic" charset="0"/>
                <a:cs typeface="MS Gothic" charset="0"/>
              </a:rPr>
              <a:t>As rescrie sa nu repet motoare de cautare, de ex: Optimizarea pt M de Cautare va ajuta site-ul -1) sa creasca in mediul online 2) sa fie accesibil si competitiv 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35AC60C8-C809-408E-9105-9CC32CF6EC63}" type="slidenum">
              <a:rPr lang="en-US" sz="1200">
                <a:solidFill>
                  <a:srgbClr val="000000"/>
                </a:solidFill>
                <a:ea typeface="MS Gothic" charset="0"/>
                <a:cs typeface="MS Gothic" charset="0"/>
              </a:rPr>
              <a:pPr algn="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</a:t>
            </a:fld>
            <a:endParaRPr lang="en-US" sz="1200">
              <a:solidFill>
                <a:srgbClr val="000000"/>
              </a:solidFill>
              <a:ea typeface="MS Gothic" charset="0"/>
              <a:cs typeface="MS Gothic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C2ED94C-DF63-459E-8160-D4AC290ABB16}" type="slidenum">
              <a:rPr lang="en-US"/>
              <a:pPr/>
              <a:t>6</a:t>
            </a:fld>
            <a:endParaRPr lang="en-US"/>
          </a:p>
        </p:txBody>
      </p:sp>
      <p:sp>
        <p:nvSpPr>
          <p:cNvPr id="225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79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B3E2FC-C5B3-43B8-BAE5-48164A2A3C15}" type="slidenum">
              <a:rPr lang="en-US"/>
              <a:pPr/>
              <a:t>7</a:t>
            </a:fld>
            <a:endParaRPr lang="en-US"/>
          </a:p>
        </p:txBody>
      </p:sp>
      <p:sp>
        <p:nvSpPr>
          <p:cNvPr id="2355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79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FF888F0-CB80-4ED5-8D0D-EAEBCD842398}" type="slidenum">
              <a:rPr lang="en-US"/>
              <a:pPr/>
              <a:t>8</a:t>
            </a:fld>
            <a:endParaRPr lang="en-US"/>
          </a:p>
        </p:txBody>
      </p:sp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7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4813" cy="42084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10B0DE0-BF1D-4703-80B2-D971192D02BC}" type="slidenum">
              <a:rPr lang="en-US"/>
              <a:pPr/>
              <a:t>9</a:t>
            </a:fld>
            <a:endParaRPr lang="en-US"/>
          </a:p>
        </p:txBody>
      </p:sp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4813" cy="42084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C6B8CC0-0A3F-4521-87E3-D9ABD125CE44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6BE2A25-FFE5-4CC9-AF92-FEAAFF33BE8F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274638"/>
            <a:ext cx="2055812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8213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3B4D0E4-70E1-4A66-A823-AA373DBC9761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5D6A91C-E24C-47D0-8C2B-6BA90085606E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4BFF983-8823-4421-A6F4-D087A9272DA4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C4E8638-ACD2-4CF8-B9B0-80EA97A22513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B299D3E-6708-48D3-BEAA-E79AB89ECF61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03CD58B-042D-4A1A-BFAB-723E273206D8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91E0492-0BD9-4123-9EB0-04C894E7041A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476E29A-32AA-4F78-BCB6-DB83D272DD47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F252158-C575-436C-BCBC-64052C22BCAC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042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fld id="{D322B27D-1B9C-4761-A4B5-93633EC8D876}" type="slidenum">
              <a:rPr lang="ro-RO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9180513" cy="252413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39063" y="6350"/>
            <a:ext cx="1333500" cy="388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6513" y="5895975"/>
            <a:ext cx="2233612" cy="944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/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>
                <a:solidFill>
                  <a:srgbClr val="999999"/>
                </a:solidFill>
                <a:latin typeface="Garamond" pitchFamily="16" charset="0"/>
                <a:ea typeface="MS Gothic" charset="0"/>
                <a:cs typeface="MS Gothic" charset="0"/>
              </a:rPr>
              <a:t>Adriana Ceausescu</a:t>
            </a:r>
            <a:br>
              <a:rPr lang="en-US" sz="2000">
                <a:solidFill>
                  <a:srgbClr val="999999"/>
                </a:solidFill>
                <a:latin typeface="Garamond" pitchFamily="16" charset="0"/>
                <a:ea typeface="MS Gothic" charset="0"/>
                <a:cs typeface="MS Gothic" charset="0"/>
              </a:rPr>
            </a:br>
            <a:r>
              <a:rPr lang="ro-RO" b="1">
                <a:solidFill>
                  <a:srgbClr val="999999"/>
                </a:solidFill>
                <a:latin typeface="Garamond" pitchFamily="16" charset="0"/>
                <a:ea typeface="MS Gothic" charset="0"/>
                <a:cs typeface="MS Gothic" charset="0"/>
              </a:rPr>
              <a:t>26 ianuarie 2010</a:t>
            </a:r>
          </a:p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>
                <a:solidFill>
                  <a:srgbClr val="999999"/>
                </a:solidFill>
                <a:latin typeface="Garamond" pitchFamily="16" charset="0"/>
                <a:ea typeface="MS Gothic" charset="0"/>
                <a:cs typeface="MS Gothic" charset="0"/>
              </a:rPr>
              <a:t>Orange Concept Store 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79838" y="3959225"/>
            <a:ext cx="1619250" cy="1277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9388" y="1257300"/>
            <a:ext cx="8820150" cy="722313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4400">
                <a:solidFill>
                  <a:srgbClr val="000000"/>
                </a:solidFill>
                <a:latin typeface="Garamond Premr Pro Smbd" pitchFamily="16" charset="0"/>
                <a:ea typeface="MS Gothic" charset="0"/>
                <a:cs typeface="MS Gothic" charset="0"/>
              </a:rPr>
              <a:t>CONVERSION TRACKING</a:t>
            </a:r>
          </a:p>
          <a:p>
            <a:pPr algn="ctr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4400">
                <a:solidFill>
                  <a:srgbClr val="000000"/>
                </a:solidFill>
                <a:latin typeface="Garamond Premr Pro Smbd" pitchFamily="16" charset="0"/>
                <a:ea typeface="MS Gothic" charset="0"/>
                <a:cs typeface="MS Gothic" charset="0"/>
              </a:rPr>
              <a:t> SI</a:t>
            </a:r>
          </a:p>
          <a:p>
            <a:pPr algn="ctr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4400">
                <a:solidFill>
                  <a:srgbClr val="000000"/>
                </a:solidFill>
                <a:latin typeface="Garamond Premr Pro Smbd" pitchFamily="16" charset="0"/>
                <a:ea typeface="MS Gothic" charset="0"/>
                <a:cs typeface="MS Gothic" charset="0"/>
              </a:rPr>
              <a:t> GOOGLE ANALYTICS</a:t>
            </a:r>
          </a:p>
          <a:p>
            <a:pPr algn="ctr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4400">
              <a:solidFill>
                <a:srgbClr val="000000"/>
              </a:solidFill>
              <a:latin typeface="Garamond Premr Pro Smbd" pitchFamily="16" charset="0"/>
              <a:ea typeface="MS Gothic" charset="0"/>
              <a:cs typeface="MS 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AutoShape 1"/>
          <p:cNvSpPr>
            <a:spLocks noChangeArrowheads="1"/>
          </p:cNvSpPr>
          <p:nvPr/>
        </p:nvSpPr>
        <p:spPr bwMode="auto">
          <a:xfrm>
            <a:off x="-36513" y="0"/>
            <a:ext cx="9180513" cy="252413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539750" y="855663"/>
            <a:ext cx="8459788" cy="472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6750" y="476250"/>
            <a:ext cx="7810500" cy="5905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AutoShape 1"/>
          <p:cNvSpPr>
            <a:spLocks noChangeArrowheads="1"/>
          </p:cNvSpPr>
          <p:nvPr/>
        </p:nvSpPr>
        <p:spPr bwMode="auto">
          <a:xfrm>
            <a:off x="-36513" y="0"/>
            <a:ext cx="9180513" cy="252413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MS Gothic" charset="0"/>
                <a:cs typeface="MS Gothic" charset="0"/>
              </a:rPr>
              <a:t>Discrepante intre Conversion Tracking si Analytics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79388" y="1260475"/>
            <a:ext cx="8821737" cy="411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200" b="1">
              <a:solidFill>
                <a:srgbClr val="FF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200" b="1">
                <a:solidFill>
                  <a:srgbClr val="C5000B"/>
                </a:solidFill>
                <a:ea typeface="MS Gothic" charset="0"/>
                <a:cs typeface="MS Gothic" charset="0"/>
              </a:rPr>
              <a:t>1. Clicuri vs. vizite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200">
                <a:solidFill>
                  <a:srgbClr val="000000"/>
                </a:solidFill>
                <a:ea typeface="MS Gothic" charset="0"/>
                <a:cs typeface="MS Gothic" charset="0"/>
              </a:rPr>
              <a:t>Valoarea înregistrată în Google Analytics poate fi mai mare decât numărul conversiilor (1-pe-clic).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200" b="1">
                <a:solidFill>
                  <a:srgbClr val="C5000B"/>
                </a:solidFill>
                <a:ea typeface="MS Gothic" charset="0"/>
                <a:cs typeface="MS Gothic" charset="0"/>
              </a:rPr>
              <a:t>2.Comportamentul modulelor cookie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200">
                <a:solidFill>
                  <a:srgbClr val="000000"/>
                </a:solidFill>
                <a:ea typeface="MS Gothic" charset="0"/>
                <a:cs typeface="MS Gothic" charset="0"/>
              </a:rPr>
              <a:t>Modulele cookie AdWords expiră la 30 de zile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200">
                <a:solidFill>
                  <a:srgbClr val="000000"/>
                </a:solidFill>
                <a:ea typeface="MS Gothic" charset="0"/>
                <a:cs typeface="MS Gothic" charset="0"/>
              </a:rPr>
              <a:t>Google Analytics utilizează un modul cookie ce are o durată de viaţă între şase luni şi doi ani.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200" b="1">
                <a:solidFill>
                  <a:srgbClr val="C5000B"/>
                </a:solidFill>
                <a:ea typeface="MS Gothic" charset="0"/>
                <a:cs typeface="MS Gothic" charset="0"/>
              </a:rPr>
              <a:t>3.Întârzierile în procesarea datelor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200" b="1">
              <a:solidFill>
                <a:srgbClr val="C5000B"/>
              </a:solidFill>
              <a:ea typeface="MS Gothic" charset="0"/>
              <a:cs typeface="MS Gothic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0" y="5940425"/>
            <a:ext cx="9169400" cy="917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>
                <a:solidFill>
                  <a:srgbClr val="4C4C4C"/>
                </a:solidFill>
                <a:ea typeface="MS Gothic" charset="0"/>
                <a:cs typeface="MS Gothic" charset="0"/>
              </a:rPr>
              <a:t>Sfat Google: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>
                <a:solidFill>
                  <a:srgbClr val="4C4C4C"/>
                </a:solidFill>
                <a:ea typeface="MS Gothic" charset="0"/>
                <a:cs typeface="MS Gothic" charset="0"/>
              </a:rPr>
              <a:t>Codul de urmărire Google Analytics şi codul Urmărirea conversiilor AdWords nu se vor influenţa reciproc dacă le utilizaţi în acelaşi timp pe site.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AutoShape 1"/>
          <p:cNvSpPr>
            <a:spLocks noChangeArrowheads="1"/>
          </p:cNvSpPr>
          <p:nvPr/>
        </p:nvSpPr>
        <p:spPr bwMode="auto">
          <a:xfrm>
            <a:off x="0" y="4763"/>
            <a:ext cx="9180513" cy="252412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539750" y="855663"/>
            <a:ext cx="8459788" cy="472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0" y="233363"/>
            <a:ext cx="9144000" cy="882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>
                <a:solidFill>
                  <a:srgbClr val="000000"/>
                </a:solidFill>
                <a:ea typeface="MS Gothic" charset="0"/>
                <a:cs typeface="MS Gothic" charset="0"/>
              </a:rPr>
              <a:t>10 “tinte” pe care trebuie 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>
                <a:solidFill>
                  <a:srgbClr val="000000"/>
                </a:solidFill>
                <a:ea typeface="MS Gothic" charset="0"/>
                <a:cs typeface="MS Gothic" charset="0"/>
              </a:rPr>
              <a:t>sa le urmaresti cu Google Analytics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6513" y="1439863"/>
            <a:ext cx="9107487" cy="5418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>
                <a:solidFill>
                  <a:srgbClr val="000000"/>
                </a:solidFill>
                <a:ea typeface="MS Gothic" charset="0"/>
                <a:cs typeface="MS Gothic" charset="0"/>
              </a:rPr>
              <a:t>1.I</a:t>
            </a:r>
            <a:r>
              <a:rPr lang="ro-RO" sz="2400">
                <a:solidFill>
                  <a:srgbClr val="000000"/>
                </a:solidFill>
                <a:ea typeface="MS Gothic" charset="0"/>
                <a:cs typeface="MS Gothic" charset="0"/>
              </a:rPr>
              <a:t>nregistrare useri si postarea comentariilor pe bloguri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400">
                <a:solidFill>
                  <a:srgbClr val="000000"/>
                </a:solidFill>
                <a:ea typeface="MS Gothic" charset="0"/>
                <a:cs typeface="MS Gothic" charset="0"/>
              </a:rPr>
              <a:t>2.Actiuni de tipul Social Bookmarking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400">
                <a:solidFill>
                  <a:srgbClr val="000000"/>
                </a:solidFill>
                <a:ea typeface="MS Gothic" charset="0"/>
                <a:cs typeface="MS Gothic" charset="0"/>
              </a:rPr>
              <a:t>3.Abonarea la Newsletter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400">
                <a:solidFill>
                  <a:srgbClr val="000000"/>
                </a:solidFill>
                <a:ea typeface="MS Gothic" charset="0"/>
                <a:cs typeface="MS Gothic" charset="0"/>
              </a:rPr>
              <a:t>4. Comenzi online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400">
                <a:solidFill>
                  <a:srgbClr val="000000"/>
                </a:solidFill>
                <a:ea typeface="MS Gothic" charset="0"/>
                <a:cs typeface="MS Gothic" charset="0"/>
              </a:rPr>
              <a:t>5.Deschiderea de conturi noi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400">
                <a:solidFill>
                  <a:srgbClr val="000000"/>
                </a:solidFill>
                <a:ea typeface="MS Gothic" charset="0"/>
                <a:cs typeface="MS Gothic" charset="0"/>
              </a:rPr>
              <a:t>6.Abonarea la Feeds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400">
                <a:solidFill>
                  <a:srgbClr val="000000"/>
                </a:solidFill>
                <a:ea typeface="MS Gothic" charset="0"/>
                <a:cs typeface="MS Gothic" charset="0"/>
              </a:rPr>
              <a:t>7.Descarcare fisiere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400">
                <a:solidFill>
                  <a:srgbClr val="000000"/>
                </a:solidFill>
                <a:ea typeface="MS Gothic" charset="0"/>
                <a:cs typeface="MS Gothic" charset="0"/>
              </a:rPr>
              <a:t>8.Call Back Requests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400">
                <a:solidFill>
                  <a:srgbClr val="000000"/>
                </a:solidFill>
                <a:ea typeface="MS Gothic" charset="0"/>
                <a:cs typeface="MS Gothic" charset="0"/>
              </a:rPr>
              <a:t>9.Leads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400">
                <a:solidFill>
                  <a:srgbClr val="000000"/>
                </a:solidFill>
                <a:ea typeface="MS Gothic" charset="0"/>
                <a:cs typeface="MS Gothic" charset="0"/>
              </a:rPr>
              <a:t>10.Vanzari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0" y="233363"/>
            <a:ext cx="9144000" cy="882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MS Gothic" charset="0"/>
                <a:cs typeface="MS Gothic" charset="0"/>
              </a:rPr>
              <a:t>10 “tinte” pe care trebuie 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MS Gothic" charset="0"/>
                <a:cs typeface="MS Gothic" charset="0"/>
              </a:rPr>
              <a:t>sa le urmaresti cu Google Analytics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1"/>
          <p:cNvSpPr>
            <a:spLocks noChangeArrowheads="1"/>
          </p:cNvSpPr>
          <p:nvPr/>
        </p:nvSpPr>
        <p:spPr bwMode="auto">
          <a:xfrm>
            <a:off x="-36513" y="4763"/>
            <a:ext cx="9180513" cy="252412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39750" y="855663"/>
            <a:ext cx="8459788" cy="472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631950" y="285750"/>
            <a:ext cx="5880100" cy="596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3200" b="1">
                <a:solidFill>
                  <a:srgbClr val="000000"/>
                </a:solidFill>
                <a:ea typeface="MS Gothic" charset="0"/>
                <a:cs typeface="MS Gothic" charset="0"/>
              </a:rPr>
              <a:t>Urmarirea conversiilor offline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6513" y="1241425"/>
            <a:ext cx="9107487" cy="559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000" b="1">
                <a:solidFill>
                  <a:srgbClr val="000000"/>
                </a:solidFill>
                <a:ea typeface="MS Gothic" charset="0"/>
                <a:cs typeface="MS Gothic" charset="0"/>
              </a:rPr>
              <a:t>Google Analytics ne ofera o solutie : </a:t>
            </a:r>
            <a:r>
              <a:rPr lang="ro-RO" sz="2000" b="1" u="sng">
                <a:solidFill>
                  <a:srgbClr val="000000"/>
                </a:solidFill>
                <a:ea typeface="MS Gothic" charset="0"/>
                <a:cs typeface="MS Gothic" charset="0"/>
              </a:rPr>
              <a:t>Vanity URLs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000" b="1" u="sng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000">
                <a:solidFill>
                  <a:srgbClr val="000000"/>
                </a:solidFill>
                <a:ea typeface="MS Gothic" charset="0"/>
                <a:cs typeface="MS Gothic" charset="0"/>
              </a:rPr>
              <a:t>- se folosesc mai ales pentru print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0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000">
                <a:solidFill>
                  <a:srgbClr val="000000"/>
                </a:solidFill>
                <a:ea typeface="MS Gothic" charset="0"/>
                <a:cs typeface="MS Gothic" charset="0"/>
              </a:rPr>
              <a:t>- utilizeaza url-uri scurte, usor de retinut :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000" b="1" i="1">
                <a:solidFill>
                  <a:srgbClr val="000000"/>
                </a:solidFill>
                <a:ea typeface="MS Gothic" charset="0"/>
                <a:cs typeface="MS Gothic" charset="0"/>
              </a:rPr>
              <a:t>    </a:t>
            </a:r>
            <a:r>
              <a:rPr lang="ro-RO" sz="2000" i="1">
                <a:solidFill>
                  <a:srgbClr val="000000"/>
                </a:solidFill>
                <a:ea typeface="MS Gothic" charset="0"/>
                <a:cs typeface="MS Gothic" charset="0"/>
              </a:rPr>
              <a:t> </a:t>
            </a:r>
            <a:br>
              <a:rPr lang="ro-RO" sz="2000" i="1">
                <a:solidFill>
                  <a:srgbClr val="000000"/>
                </a:solidFill>
                <a:ea typeface="MS Gothic" charset="0"/>
                <a:cs typeface="MS Gothic" charset="0"/>
              </a:rPr>
            </a:br>
            <a:r>
              <a:rPr lang="ro-RO" sz="2000" i="1">
                <a:solidFill>
                  <a:srgbClr val="000000"/>
                </a:solidFill>
                <a:ea typeface="MS Gothic" charset="0"/>
                <a:cs typeface="MS Gothic" charset="0"/>
              </a:rPr>
              <a:t>http://examplu.ro/ad ,http://ad.examplu.ro  sau si mai simplu http://promotiamea.ro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0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000" b="1" u="sng">
                <a:solidFill>
                  <a:srgbClr val="000000"/>
                </a:solidFill>
                <a:ea typeface="MS Gothic" charset="0"/>
                <a:cs typeface="MS Gothic" charset="0"/>
              </a:rPr>
              <a:t>Alte m</a:t>
            </a:r>
            <a:r>
              <a:rPr lang="ro-RO" sz="2400" b="1" u="sng">
                <a:solidFill>
                  <a:srgbClr val="000000"/>
                </a:solidFill>
                <a:ea typeface="MS Gothic" charset="0"/>
                <a:cs typeface="MS Gothic" charset="0"/>
              </a:rPr>
              <a:t>etode: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000">
                <a:solidFill>
                  <a:srgbClr val="000000"/>
                </a:solidFill>
                <a:ea typeface="MS Gothic" charset="0"/>
                <a:cs typeface="MS Gothic" charset="0"/>
              </a:rPr>
              <a:t>- Chestionare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000">
                <a:solidFill>
                  <a:srgbClr val="000000"/>
                </a:solidFill>
                <a:ea typeface="MS Gothic" charset="0"/>
                <a:cs typeface="MS Gothic" charset="0"/>
              </a:rPr>
              <a:t>- Campanii test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000">
                <a:solidFill>
                  <a:srgbClr val="000000"/>
                </a:solidFill>
                <a:ea typeface="MS Gothic" charset="0"/>
                <a:cs typeface="MS Gothic" charset="0"/>
              </a:rPr>
              <a:t>- Cupoane si coduri speciale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000">
                <a:solidFill>
                  <a:srgbClr val="000000"/>
                </a:solidFill>
                <a:ea typeface="MS Gothic" charset="0"/>
                <a:cs typeface="MS Gothic" charset="0"/>
              </a:rPr>
              <a:t>- „Customer tagging”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000">
                <a:solidFill>
                  <a:srgbClr val="000000"/>
                </a:solidFill>
                <a:ea typeface="MS Gothic" charset="0"/>
                <a:cs typeface="MS Gothic" charset="0"/>
              </a:rPr>
              <a:t>- Numere de telefon unice in functie de referrers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000">
                <a:solidFill>
                  <a:srgbClr val="000000"/>
                </a:solidFill>
                <a:ea typeface="MS Gothic" charset="0"/>
                <a:cs typeface="MS Gothic" charset="0"/>
              </a:rPr>
              <a:t>- „Pay-per-call” - plata la apel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AutoShape 1"/>
          <p:cNvSpPr>
            <a:spLocks noChangeArrowheads="1"/>
          </p:cNvSpPr>
          <p:nvPr/>
        </p:nvSpPr>
        <p:spPr bwMode="auto">
          <a:xfrm>
            <a:off x="-36513" y="4763"/>
            <a:ext cx="9180513" cy="252412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2214563" y="2971800"/>
            <a:ext cx="4714875" cy="912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5400">
                <a:solidFill>
                  <a:srgbClr val="000000"/>
                </a:solidFill>
                <a:ea typeface="MS Gothic" charset="0"/>
                <a:cs typeface="MS Gothic" charset="0"/>
              </a:rPr>
              <a:t>Va multumesc!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7" name="Group 1"/>
          <p:cNvGrpSpPr>
            <a:grpSpLocks/>
          </p:cNvGrpSpPr>
          <p:nvPr/>
        </p:nvGrpSpPr>
        <p:grpSpPr bwMode="auto">
          <a:xfrm>
            <a:off x="419100" y="1619250"/>
            <a:ext cx="8304213" cy="1522413"/>
            <a:chOff x="264" y="1020"/>
            <a:chExt cx="5231" cy="959"/>
          </a:xfrm>
        </p:grpSpPr>
        <p:sp>
          <p:nvSpPr>
            <p:cNvPr id="4098" name="Rectangle 2"/>
            <p:cNvSpPr>
              <a:spLocks noChangeArrowheads="1"/>
            </p:cNvSpPr>
            <p:nvPr/>
          </p:nvSpPr>
          <p:spPr bwMode="auto">
            <a:xfrm>
              <a:off x="264" y="1020"/>
              <a:ext cx="5232" cy="960"/>
            </a:xfrm>
            <a:prstGeom prst="rect">
              <a:avLst/>
            </a:prstGeom>
            <a:solidFill>
              <a:srgbClr val="333333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1103" y="1223"/>
              <a:ext cx="3899" cy="407"/>
            </a:xfrm>
            <a:prstGeom prst="rect">
              <a:avLst/>
            </a:prstGeom>
            <a:solidFill>
              <a:srgbClr val="333333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o-RO" b="1">
                  <a:solidFill>
                    <a:srgbClr val="FFFFFF"/>
                  </a:solidFill>
                  <a:ea typeface="MS Gothic" charset="0"/>
                  <a:cs typeface="MS Gothic" charset="0"/>
                </a:rPr>
                <a:t>“I know that half of my advertising budget is completely wasted, I’m just not sure which half.”</a:t>
              </a:r>
            </a:p>
          </p:txBody>
        </p:sp>
        <p:sp>
          <p:nvSpPr>
            <p:cNvPr id="4100" name="Rectangle 4"/>
            <p:cNvSpPr>
              <a:spLocks noChangeArrowheads="1"/>
            </p:cNvSpPr>
            <p:nvPr/>
          </p:nvSpPr>
          <p:spPr bwMode="auto">
            <a:xfrm>
              <a:off x="3768" y="1740"/>
              <a:ext cx="1694" cy="216"/>
            </a:xfrm>
            <a:prstGeom prst="rect">
              <a:avLst/>
            </a:prstGeom>
            <a:solidFill>
              <a:srgbClr val="333333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o-RO" sz="1200" b="1">
                  <a:solidFill>
                    <a:srgbClr val="000000"/>
                  </a:solidFill>
                  <a:ea typeface="MS Gothic" charset="0"/>
                  <a:cs typeface="MS Gothic" charset="0"/>
                </a:rPr>
                <a:t>      Lord Leverhulme</a:t>
              </a:r>
            </a:p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o-RO" sz="1000" i="1">
                  <a:solidFill>
                    <a:srgbClr val="000000"/>
                  </a:solidFill>
                  <a:ea typeface="MS Gothic" charset="0"/>
                  <a:cs typeface="MS Gothic" charset="0"/>
                </a:rPr>
                <a:t>       Fondatorul Unilever</a:t>
              </a:r>
            </a:p>
          </p:txBody>
        </p:sp>
      </p:grp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0" y="0"/>
            <a:ext cx="9180513" cy="252413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" sz="4400">
                <a:solidFill>
                  <a:srgbClr val="000000"/>
                </a:solidFill>
                <a:ea typeface="MS Gothic" charset="0"/>
                <a:cs typeface="MS Gothic" charset="0"/>
              </a:rPr>
              <a:t>De ce urmarim conversiile?</a:t>
            </a:r>
          </a:p>
        </p:txBody>
      </p:sp>
      <p:grpSp>
        <p:nvGrpSpPr>
          <p:cNvPr id="4103" name="Group 7"/>
          <p:cNvGrpSpPr>
            <a:grpSpLocks/>
          </p:cNvGrpSpPr>
          <p:nvPr/>
        </p:nvGrpSpPr>
        <p:grpSpPr bwMode="auto">
          <a:xfrm>
            <a:off x="360363" y="4140200"/>
            <a:ext cx="8304212" cy="1522413"/>
            <a:chOff x="227" y="2608"/>
            <a:chExt cx="5231" cy="959"/>
          </a:xfrm>
        </p:grpSpPr>
        <p:sp>
          <p:nvSpPr>
            <p:cNvPr id="4104" name="Rectangle 8"/>
            <p:cNvSpPr>
              <a:spLocks noChangeArrowheads="1"/>
            </p:cNvSpPr>
            <p:nvPr/>
          </p:nvSpPr>
          <p:spPr bwMode="auto">
            <a:xfrm>
              <a:off x="227" y="2608"/>
              <a:ext cx="5232" cy="960"/>
            </a:xfrm>
            <a:prstGeom prst="rect">
              <a:avLst/>
            </a:prstGeom>
            <a:solidFill>
              <a:srgbClr val="6666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1063" y="2725"/>
              <a:ext cx="4198" cy="581"/>
            </a:xfrm>
            <a:prstGeom prst="rect">
              <a:avLst/>
            </a:prstGeom>
            <a:solidFill>
              <a:srgbClr val="666666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o-RO" b="1">
                  <a:solidFill>
                    <a:srgbClr val="FFFFFF"/>
                  </a:solidFill>
                  <a:ea typeface="MS Gothic" charset="0"/>
                  <a:cs typeface="MS Gothic" charset="0"/>
                </a:rPr>
                <a:t>“If you build a website, you must have a solid reason for doing so . . . It is crucial to understand how well it works—failure to do so is a waste of time and money.”</a:t>
              </a:r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3978" y="3229"/>
              <a:ext cx="1481" cy="339"/>
            </a:xfrm>
            <a:prstGeom prst="rect">
              <a:avLst/>
            </a:prstGeom>
            <a:solidFill>
              <a:srgbClr val="666666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o-RO" sz="1200" b="1">
                  <a:solidFill>
                    <a:srgbClr val="000000"/>
                  </a:solidFill>
                  <a:ea typeface="MS Gothic" charset="0"/>
                  <a:cs typeface="MS Gothic" charset="0"/>
                </a:rPr>
                <a:t>Hurol Inan</a:t>
              </a:r>
            </a:p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o-RO" sz="1000" b="1" i="1">
                  <a:solidFill>
                    <a:srgbClr val="000000"/>
                  </a:solidFill>
                  <a:ea typeface="MS Gothic" charset="0"/>
                  <a:cs typeface="MS Gothic" charset="0"/>
                </a:rPr>
                <a:t>Measuring the Success of your Website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179388" y="292100"/>
            <a:ext cx="8964612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4400">
                <a:solidFill>
                  <a:srgbClr val="000000"/>
                </a:solidFill>
                <a:ea typeface="MS Gothic" charset="0"/>
                <a:cs typeface="MS Gothic" charset="0"/>
              </a:rPr>
              <a:t>Scopul prezentarii:</a:t>
            </a:r>
          </a:p>
          <a:p>
            <a:pPr algn="ctr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4400">
              <a:solidFill>
                <a:srgbClr val="000000"/>
              </a:solidFill>
              <a:latin typeface="Garamond Premr Pro Smbd" pitchFamily="16" charset="0"/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3200" b="1">
                <a:solidFill>
                  <a:srgbClr val="000000"/>
                </a:solidFill>
                <a:ea typeface="MS Gothic" charset="0"/>
                <a:cs typeface="MS Gothic" charset="0"/>
              </a:rPr>
              <a:t>- </a:t>
            </a:r>
            <a:r>
              <a:rPr lang="ro-RO" sz="3200">
                <a:solidFill>
                  <a:srgbClr val="000000"/>
                </a:solidFill>
                <a:ea typeface="MS Gothic" charset="0"/>
                <a:cs typeface="MS Gothic" charset="0"/>
              </a:rPr>
              <a:t>Conversiile din campaniile PPC cu Adwords Conversion Tracking si Google Analytics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3200" b="1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3200">
                <a:solidFill>
                  <a:srgbClr val="000000"/>
                </a:solidFill>
                <a:ea typeface="MS Gothic" charset="0"/>
                <a:cs typeface="MS Gothic" charset="0"/>
              </a:rPr>
              <a:t>- 10 Goals pe care trebuie sa le setezi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3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3200">
                <a:solidFill>
                  <a:srgbClr val="000000"/>
                </a:solidFill>
                <a:ea typeface="MS Gothic" charset="0"/>
                <a:cs typeface="MS Gothic" charset="0"/>
              </a:rPr>
              <a:t>- Urmarirea conversiilor offline</a:t>
            </a:r>
          </a:p>
        </p:txBody>
      </p:sp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0" y="0"/>
            <a:ext cx="9180513" cy="252413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0" y="0"/>
            <a:ext cx="9180513" cy="252413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" sz="3600">
                <a:solidFill>
                  <a:srgbClr val="000000"/>
                </a:solidFill>
                <a:ea typeface="MS Gothic" charset="0"/>
                <a:cs typeface="MS Gothic" charset="0"/>
              </a:rPr>
              <a:t>Adwords Conversion Tracking</a:t>
            </a:r>
          </a:p>
        </p:txBody>
      </p:sp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0" y="0"/>
            <a:ext cx="9180513" cy="252413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468313" y="1341438"/>
            <a:ext cx="8280400" cy="3816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>
                <a:solidFill>
                  <a:srgbClr val="000000"/>
                </a:solidFill>
                <a:ea typeface="MS Gothic" charset="0"/>
                <a:cs typeface="MS Gothic" charset="0"/>
              </a:rPr>
              <a:t>Măsoară </a:t>
            </a:r>
            <a:r>
              <a:rPr lang="en-US" sz="2400" b="1">
                <a:solidFill>
                  <a:srgbClr val="000000"/>
                </a:solidFill>
                <a:ea typeface="MS Gothic" charset="0"/>
                <a:cs typeface="MS Gothic" charset="0"/>
              </a:rPr>
              <a:t>rata de conversie</a:t>
            </a:r>
            <a:r>
              <a:rPr lang="en-US" sz="2400">
                <a:solidFill>
                  <a:srgbClr val="000000"/>
                </a:solidFill>
                <a:ea typeface="MS Gothic" charset="0"/>
                <a:cs typeface="MS Gothic" charset="0"/>
              </a:rPr>
              <a:t> si  </a:t>
            </a:r>
            <a:r>
              <a:rPr lang="en-US" sz="2400" b="1">
                <a:solidFill>
                  <a:srgbClr val="000000"/>
                </a:solidFill>
                <a:ea typeface="MS Gothic" charset="0"/>
                <a:cs typeface="MS Gothic" charset="0"/>
              </a:rPr>
              <a:t>rentabilitatea investitiei</a:t>
            </a:r>
            <a:r>
              <a:rPr lang="en-US" sz="2400">
                <a:solidFill>
                  <a:srgbClr val="000000"/>
                </a:solidFill>
                <a:ea typeface="MS Gothic" charset="0"/>
                <a:cs typeface="MS Gothic" charset="0"/>
              </a:rPr>
              <a:t> campaniilor Adwords.</a:t>
            </a:r>
          </a:p>
          <a:p>
            <a:pPr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4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b="1">
                <a:solidFill>
                  <a:srgbClr val="000000"/>
                </a:solidFill>
                <a:ea typeface="MS Gothic" charset="0"/>
                <a:cs typeface="MS Gothic" charset="0"/>
              </a:rPr>
              <a:t>Cum se activeaza?</a:t>
            </a:r>
          </a:p>
          <a:p>
            <a:pPr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>
                <a:solidFill>
                  <a:srgbClr val="C5000B"/>
                </a:solidFill>
                <a:ea typeface="MS Gothic" charset="0"/>
                <a:cs typeface="MS Gothic" charset="0"/>
              </a:rPr>
              <a:t>Rapoarte → Conversii </a:t>
            </a:r>
            <a:r>
              <a:rPr lang="en-US" sz="2400">
                <a:solidFill>
                  <a:srgbClr val="000000"/>
                </a:solidFill>
                <a:ea typeface="MS Gothic" charset="0"/>
                <a:cs typeface="MS Gothic" charset="0"/>
              </a:rPr>
              <a:t> </a:t>
            </a:r>
          </a:p>
          <a:p>
            <a:pPr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>
                <a:solidFill>
                  <a:srgbClr val="000000"/>
                </a:solidFill>
                <a:ea typeface="MS Gothic" charset="0"/>
                <a:cs typeface="MS Gothic" charset="0"/>
              </a:rPr>
              <a:t>Inseraţi codul de urmărire a conversiilor în sursa paginii ce conţine o acţiune.</a:t>
            </a:r>
          </a:p>
          <a:p>
            <a:pPr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400">
              <a:solidFill>
                <a:srgbClr val="000000"/>
              </a:solidFill>
              <a:ea typeface="MS Gothic" charset="0"/>
              <a:cs typeface="MS Gothic" charset="0"/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4140200"/>
            <a:ext cx="8636000" cy="2339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" sz="3600">
                <a:solidFill>
                  <a:srgbClr val="000000"/>
                </a:solidFill>
                <a:ea typeface="MS Gothic" charset="0"/>
                <a:cs typeface="MS Gothic" charset="0"/>
              </a:rPr>
              <a:t>Adwords Conversion Tracking</a:t>
            </a:r>
          </a:p>
        </p:txBody>
      </p:sp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-36513" y="4763"/>
            <a:ext cx="9180513" cy="252412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68313" y="1341438"/>
            <a:ext cx="8280400" cy="3816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4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b="1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400">
              <a:solidFill>
                <a:srgbClr val="000000"/>
              </a:solidFill>
              <a:ea typeface="MS Gothic" charset="0"/>
              <a:cs typeface="MS Gothic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84325"/>
            <a:ext cx="9144000" cy="2916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AutoShape 1"/>
          <p:cNvSpPr>
            <a:spLocks noChangeArrowheads="1"/>
          </p:cNvSpPr>
          <p:nvPr/>
        </p:nvSpPr>
        <p:spPr bwMode="auto">
          <a:xfrm>
            <a:off x="0" y="0"/>
            <a:ext cx="9180513" cy="252413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8838" y="360363"/>
            <a:ext cx="7426325" cy="6480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>
            <a:outerShdw dist="152735" dir="2700000" algn="ctr" rotWithShape="0">
              <a:srgbClr val="808080"/>
            </a:outerShdw>
          </a:effec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AutoShape 1"/>
          <p:cNvSpPr>
            <a:spLocks noChangeArrowheads="1"/>
          </p:cNvSpPr>
          <p:nvPr/>
        </p:nvSpPr>
        <p:spPr bwMode="auto">
          <a:xfrm>
            <a:off x="0" y="0"/>
            <a:ext cx="9180513" cy="252413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3725" y="323850"/>
            <a:ext cx="7958138" cy="6300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>
            <a:outerShdw dist="152735" dir="2700000" algn="ctr" rotWithShape="0">
              <a:srgbClr val="808080"/>
            </a:outerShdw>
          </a:effec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1268413"/>
            <a:ext cx="8435975" cy="4537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0" y="0"/>
            <a:ext cx="9180513" cy="252413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457200" y="252413"/>
            <a:ext cx="8229600" cy="1189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3600">
                <a:solidFill>
                  <a:srgbClr val="000000"/>
                </a:solidFill>
                <a:ea typeface="MS Gothic" charset="0"/>
                <a:cs typeface="MS Gothic" charset="0"/>
              </a:rPr>
              <a:t>Google Analytics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468313" y="1341438"/>
            <a:ext cx="8280400" cy="3816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4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400">
              <a:solidFill>
                <a:srgbClr val="000000"/>
              </a:solidFill>
              <a:ea typeface="MS Gothic" charset="0"/>
              <a:cs typeface="MS Gothic" charset="0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0" y="2393950"/>
            <a:ext cx="9182100" cy="2070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6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>
                <a:solidFill>
                  <a:srgbClr val="000000"/>
                </a:solidFill>
                <a:ea typeface="MS Gothic" charset="0"/>
                <a:cs typeface="MS Gothic" charset="0"/>
              </a:rPr>
              <a:t> Goals si funnels – Tintele de atins si palniile de conversie</a:t>
            </a:r>
          </a:p>
          <a:p>
            <a:pPr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6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>
                <a:solidFill>
                  <a:srgbClr val="000000"/>
                </a:solidFill>
                <a:ea typeface="MS Gothic" charset="0"/>
                <a:cs typeface="MS Gothic" charset="0"/>
              </a:rPr>
              <a:t> Discrepante intre Conversion Tracking si Analytics</a:t>
            </a:r>
          </a:p>
          <a:p>
            <a:pPr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6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6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6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600">
              <a:solidFill>
                <a:srgbClr val="000000"/>
              </a:solidFill>
              <a:ea typeface="MS Gothic" charset="0"/>
              <a:cs typeface="MS Gothic" charset="0"/>
            </a:endParaRPr>
          </a:p>
        </p:txBody>
      </p:sp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5375275"/>
            <a:ext cx="4343400" cy="1465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179388" y="1289050"/>
            <a:ext cx="8475662" cy="5011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638"/>
              </a:spcBef>
              <a:spcAft>
                <a:spcPts val="1425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400" b="1">
              <a:solidFill>
                <a:srgbClr val="000000"/>
              </a:solidFill>
              <a:cs typeface="Arial Unicode MS" charset="0"/>
            </a:endParaRPr>
          </a:p>
          <a:p>
            <a:pPr>
              <a:spcBef>
                <a:spcPts val="638"/>
              </a:spcBef>
              <a:spcAft>
                <a:spcPts val="1425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 b="1">
              <a:solidFill>
                <a:srgbClr val="000000"/>
              </a:solidFill>
              <a:cs typeface="Arial Unicode MS" charset="0"/>
            </a:endParaRPr>
          </a:p>
          <a:p>
            <a:pPr>
              <a:spcBef>
                <a:spcPts val="638"/>
              </a:spcBef>
              <a:spcAft>
                <a:spcPts val="1425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>
              <a:solidFill>
                <a:srgbClr val="000000"/>
              </a:solidFill>
              <a:cs typeface="Arial Unicode MS" charset="0"/>
            </a:endParaRPr>
          </a:p>
          <a:p>
            <a:pPr>
              <a:spcBef>
                <a:spcPts val="638"/>
              </a:spcBef>
              <a:spcAft>
                <a:spcPts val="1425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>
              <a:solidFill>
                <a:srgbClr val="000000"/>
              </a:solidFill>
              <a:cs typeface="Arial Unicode MS" charset="0"/>
            </a:endParaRPr>
          </a:p>
        </p:txBody>
      </p:sp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-36513" y="0"/>
            <a:ext cx="9180513" cy="252413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MS Gothic" charset="0"/>
                <a:cs typeface="MS Gothic" charset="0"/>
              </a:rPr>
              <a:t>Țintele de atins </a:t>
            </a:r>
            <a:r>
              <a:rPr lang="en-US" sz="26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MS Gothic" charset="0"/>
                <a:cs typeface="MS Gothic" charset="0"/>
              </a:rPr>
              <a:t>ș</a:t>
            </a:r>
            <a:r>
              <a:rPr lang="en-US" sz="26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MS Gothic" charset="0"/>
                <a:cs typeface="MS Gothic" charset="0"/>
              </a:rPr>
              <a:t>i Palniile de conversie 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MS Gothic" charset="0"/>
                <a:cs typeface="MS Gothic" charset="0"/>
              </a:rPr>
              <a:t>GOALS si Funnels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1275" y="1619250"/>
            <a:ext cx="9102725" cy="3684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638"/>
              </a:spcBef>
              <a:spcAft>
                <a:spcPts val="1425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400" b="1">
                <a:solidFill>
                  <a:srgbClr val="000000"/>
                </a:solidFill>
                <a:cs typeface="Arial Unicode MS" charset="0"/>
              </a:rPr>
              <a:t>	Țintele de atins -</a:t>
            </a:r>
            <a:r>
              <a:rPr lang="ro-RO" sz="2400">
                <a:solidFill>
                  <a:srgbClr val="000000"/>
                </a:solidFill>
                <a:cs typeface="Arial Unicode MS" charset="0"/>
              </a:rPr>
              <a:t> realizarea cu succes a unei acțiuni de către utilizator.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 b="1">
                <a:solidFill>
                  <a:srgbClr val="000000"/>
                </a:solidFill>
                <a:cs typeface="Arial Unicode MS" charset="0"/>
              </a:rPr>
              <a:t>Pot fi definite pana la 20 de tinte, grupate in 4 seturi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 b="1">
              <a:solidFill>
                <a:srgbClr val="000000"/>
              </a:solidFill>
              <a:cs typeface="Arial Unicode MS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 b="1">
                <a:solidFill>
                  <a:srgbClr val="000000"/>
                </a:solidFill>
                <a:cs typeface="Arial Unicode MS" charset="0"/>
              </a:rPr>
              <a:t> 	Palnia de conversie </a:t>
            </a:r>
          </a:p>
          <a:p>
            <a:pPr>
              <a:buFont typeface="Times New Roman" pitchFamily="16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cs typeface="Arial Unicode MS" charset="0"/>
              </a:rPr>
              <a:t> Masoara</a:t>
            </a:r>
            <a:r>
              <a:rPr lang="ro-RO" sz="2200" b="1">
                <a:solidFill>
                  <a:srgbClr val="000000"/>
                </a:solidFill>
                <a:cs typeface="Arial Unicode MS" charset="0"/>
              </a:rPr>
              <a:t> </a:t>
            </a: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trecerea prin fiecare pas al fluxului de conversie.</a:t>
            </a:r>
          </a:p>
          <a:p>
            <a:pPr>
              <a:buFont typeface="Times New Roman" pitchFamily="16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 Identifica punctele cheie unde sunt probleme in site (vizitatorii abandoneaza conversia)</a:t>
            </a:r>
          </a:p>
          <a:p>
            <a:pPr>
              <a:buFont typeface="Times New Roman" pitchFamily="16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 b="1">
                <a:solidFill>
                  <a:srgbClr val="000000"/>
                </a:solidFill>
                <a:ea typeface="MS Gothic" charset="0"/>
                <a:cs typeface="MS Gothic" charset="0"/>
              </a:rPr>
              <a:t> </a:t>
            </a: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Extrem de util pentru optimizarea conversiilor</a:t>
            </a:r>
          </a:p>
          <a:p>
            <a:pPr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 b="1">
              <a:solidFill>
                <a:srgbClr val="000000"/>
              </a:solidFill>
              <a:ea typeface="MS Gothic" charset="0"/>
              <a:cs typeface="MS 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S Gothic"/>
        <a:cs typeface="MS Gothic"/>
      </a:majorFont>
      <a:minorFont>
        <a:latin typeface="Arial"/>
        <a:ea typeface="MS Gothic"/>
        <a:cs typeface="MS Gothic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448</Words>
  <PresentationFormat>On-screen Show (4:3)</PresentationFormat>
  <Paragraphs>105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Times New Roman</vt:lpstr>
      <vt:lpstr>Arial</vt:lpstr>
      <vt:lpstr>MS Gothic</vt:lpstr>
      <vt:lpstr>Arial Unicode MS</vt:lpstr>
      <vt:lpstr>Garamond</vt:lpstr>
      <vt:lpstr>Garamond Premr Pro Smbd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SEO solutie online pentru o criza costisitoare</dc:title>
  <dc:creator>Gabi</dc:creator>
  <cp:lastModifiedBy>Olivian BREDA</cp:lastModifiedBy>
  <cp:revision>31</cp:revision>
  <cp:lastPrinted>1601-01-01T00:00:00Z</cp:lastPrinted>
  <dcterms:created xsi:type="dcterms:W3CDTF">2009-02-24T13:40:33Z</dcterms:created>
  <dcterms:modified xsi:type="dcterms:W3CDTF">2010-01-26T02:14:44Z</dcterms:modified>
</cp:coreProperties>
</file>