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86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884613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Img"/>
          </p:nvPr>
        </p:nvSpPr>
        <p:spPr bwMode="auto">
          <a:xfrm>
            <a:off x="1143000" y="685800"/>
            <a:ext cx="4567238" cy="3424238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0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fld id="{136458E2-F39A-4564-862B-60A06908244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5D85F85-2375-49C1-ABF0-6037C808ED15}" type="slidenum">
              <a:rPr lang="en-US"/>
              <a:pPr/>
              <a:t>1</a:t>
            </a:fld>
            <a:endParaRPr lang="en-US"/>
          </a:p>
        </p:txBody>
      </p:sp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3225" cy="42052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7B8F14E-1D2B-472D-921D-A56442067E78}" type="slidenum">
              <a:rPr lang="en-US"/>
              <a:pPr/>
              <a:t>10</a:t>
            </a:fld>
            <a:endParaRPr lang="en-US"/>
          </a:p>
        </p:txBody>
      </p:sp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3225" cy="42052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FBB68C3-7BC6-4A80-85D4-CB94C6E4DD5E}" type="slidenum">
              <a:rPr lang="en-US"/>
              <a:pPr/>
              <a:t>11</a:t>
            </a:fld>
            <a:endParaRPr lang="en-US"/>
          </a:p>
        </p:txBody>
      </p:sp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3225" cy="42052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3070961-1CE0-48BF-BFA3-F9E977C134BE}" type="slidenum">
              <a:rPr lang="en-US"/>
              <a:pPr/>
              <a:t>12</a:t>
            </a:fld>
            <a:endParaRPr lang="en-US"/>
          </a:p>
        </p:txBody>
      </p:sp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3225" cy="42052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3CDE9E0-E60D-4BEF-8D37-FED56FA4C230}" type="slidenum">
              <a:rPr lang="en-US"/>
              <a:pPr/>
              <a:t>13</a:t>
            </a:fld>
            <a:endParaRPr lang="en-US"/>
          </a:p>
        </p:txBody>
      </p:sp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3225" cy="42052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6B606BC-12EA-4D22-B8A6-256115736BE4}" type="slidenum">
              <a:rPr lang="en-US"/>
              <a:pPr/>
              <a:t>2</a:t>
            </a:fld>
            <a:endParaRPr lang="en-US"/>
          </a:p>
        </p:txBody>
      </p:sp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3225" cy="42052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18E5F9A-56C8-40A2-B160-19332FED0BA9}" type="slidenum">
              <a:rPr lang="en-US"/>
              <a:pPr/>
              <a:t>3</a:t>
            </a:fld>
            <a:endParaRPr lang="en-US"/>
          </a:p>
        </p:txBody>
      </p:sp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3225" cy="42052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7192E0B-49F6-46C0-8D73-5EF12AAF4C6F}" type="slidenum">
              <a:rPr lang="en-US"/>
              <a:pPr/>
              <a:t>4</a:t>
            </a:fld>
            <a:endParaRPr lang="en-US"/>
          </a:p>
        </p:txBody>
      </p:sp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5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3225" cy="42052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2D8C63A-635C-4937-BAE9-9E3FAB9963C1}" type="slidenum">
              <a:rPr lang="en-US"/>
              <a:pPr/>
              <a:t>5</a:t>
            </a:fld>
            <a:endParaRPr lang="en-US"/>
          </a:p>
        </p:txBody>
      </p:sp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3225" cy="42052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93AEB6B-C2C1-4538-BBCE-9AE314BA01A4}" type="slidenum">
              <a:rPr lang="en-US"/>
              <a:pPr/>
              <a:t>6</a:t>
            </a:fld>
            <a:endParaRPr lang="en-US"/>
          </a:p>
        </p:txBody>
      </p:sp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0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3225" cy="42052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B7B5304-D193-49B4-9D0E-94E42C8A5518}" type="slidenum">
              <a:rPr lang="en-US"/>
              <a:pPr/>
              <a:t>7</a:t>
            </a:fld>
            <a:endParaRPr lang="en-US"/>
          </a:p>
        </p:txBody>
      </p:sp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3225" cy="42052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CB1AF0E-323B-4FC8-937F-30F9E8CF6F58}" type="slidenum">
              <a:rPr lang="en-US"/>
              <a:pPr/>
              <a:t>8</a:t>
            </a:fld>
            <a:endParaRPr lang="en-US"/>
          </a:p>
        </p:txBody>
      </p:sp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3225" cy="42052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758B0FB-F043-4245-9432-EB8E40610049}" type="slidenum">
              <a:rPr lang="en-US"/>
              <a:pPr/>
              <a:t>9</a:t>
            </a:fld>
            <a:endParaRPr lang="en-US"/>
          </a:p>
        </p:txBody>
      </p:sp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7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3225" cy="42052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17014F6-02E9-4D6F-B7E1-9E4261BA91E3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65C9F5B-7A56-4B68-9C45-B1B2F7C172B1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46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6625" cy="5846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596B00F-68DB-4278-AD09-B3B17EA61184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E7F52D9-A81B-4A9C-B2CB-0AB93F4B4B79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3664823-7AC7-4EC5-94B2-59625927C18E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AB33491-B99A-4901-AB44-40A03DA47771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C68698A-CEEF-4BD7-AC37-E7A67061A2CE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9CE1BC9-2925-4578-A070-08F612AA5E97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5BC08D0-166D-4FEB-8734-E2B681B57B41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F4B084A-068E-420C-B410-E1B0E62DBD15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566E261-09B7-41AA-9BDD-FB75FF619768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4838" cy="1138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fld id="{9FFE3718-6646-4E26-98EC-1081BBD712A6}" type="slidenum">
              <a:rPr lang="ro-RO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9180513" cy="252413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39063" y="6350"/>
            <a:ext cx="1333500" cy="388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6513" y="5895975"/>
            <a:ext cx="2233612" cy="944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/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>
                <a:solidFill>
                  <a:srgbClr val="999999"/>
                </a:solidFill>
                <a:latin typeface="Garamond" pitchFamily="16" charset="0"/>
                <a:ea typeface="MS Gothic" charset="0"/>
                <a:cs typeface="MS Gothic" charset="0"/>
              </a:rPr>
              <a:t>Adriana Ceausescu</a:t>
            </a:r>
            <a:br>
              <a:rPr lang="en-US" sz="2000">
                <a:solidFill>
                  <a:srgbClr val="999999"/>
                </a:solidFill>
                <a:latin typeface="Garamond" pitchFamily="16" charset="0"/>
                <a:ea typeface="MS Gothic" charset="0"/>
                <a:cs typeface="MS Gothic" charset="0"/>
              </a:rPr>
            </a:br>
            <a:r>
              <a:rPr lang="ro-RO" b="1">
                <a:solidFill>
                  <a:srgbClr val="999999"/>
                </a:solidFill>
                <a:latin typeface="Garamond" pitchFamily="16" charset="0"/>
                <a:ea typeface="MS Gothic" charset="0"/>
                <a:cs typeface="MS Gothic" charset="0"/>
              </a:rPr>
              <a:t>26 ianuarie 2010</a:t>
            </a:r>
          </a:p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>
                <a:solidFill>
                  <a:srgbClr val="999999"/>
                </a:solidFill>
                <a:latin typeface="Garamond" pitchFamily="16" charset="0"/>
                <a:ea typeface="MS Gothic" charset="0"/>
                <a:cs typeface="MS Gothic" charset="0"/>
              </a:rPr>
              <a:t>Orange Concept Store 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79838" y="3959225"/>
            <a:ext cx="1619250" cy="1277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9388" y="1257300"/>
            <a:ext cx="8820150" cy="722313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4400">
                <a:solidFill>
                  <a:srgbClr val="000000"/>
                </a:solidFill>
                <a:latin typeface="Garamond Premr Pro Smbd" pitchFamily="16" charset="0"/>
                <a:ea typeface="MS Gothic" charset="0"/>
                <a:cs typeface="MS Gothic" charset="0"/>
              </a:rPr>
              <a:t>CONVERSION TRACKING</a:t>
            </a:r>
          </a:p>
          <a:p>
            <a:pPr algn="ctr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4400">
                <a:solidFill>
                  <a:srgbClr val="000000"/>
                </a:solidFill>
                <a:latin typeface="Garamond Premr Pro Smbd" pitchFamily="16" charset="0"/>
                <a:ea typeface="MS Gothic" charset="0"/>
                <a:cs typeface="MS Gothic" charset="0"/>
              </a:rPr>
              <a:t> SI</a:t>
            </a:r>
          </a:p>
          <a:p>
            <a:pPr algn="ctr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4400">
                <a:solidFill>
                  <a:srgbClr val="000000"/>
                </a:solidFill>
                <a:latin typeface="Garamond Premr Pro Smbd" pitchFamily="16" charset="0"/>
                <a:ea typeface="MS Gothic" charset="0"/>
                <a:cs typeface="MS Gothic" charset="0"/>
              </a:rPr>
              <a:t> GOOGLE ANALYTICS</a:t>
            </a:r>
          </a:p>
          <a:p>
            <a:pPr algn="ctr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4400">
              <a:solidFill>
                <a:srgbClr val="000000"/>
              </a:solidFill>
              <a:latin typeface="Garamond Premr Pro Smbd" pitchFamily="16" charset="0"/>
              <a:ea typeface="MS Gothic" charset="0"/>
              <a:cs typeface="MS 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AutoShape 1"/>
          <p:cNvSpPr>
            <a:spLocks noChangeArrowheads="1"/>
          </p:cNvSpPr>
          <p:nvPr/>
        </p:nvSpPr>
        <p:spPr bwMode="auto">
          <a:xfrm>
            <a:off x="0" y="3240088"/>
            <a:ext cx="9180513" cy="539750"/>
          </a:xfrm>
          <a:prstGeom prst="roundRect">
            <a:avLst>
              <a:gd name="adj" fmla="val 292"/>
            </a:avLst>
          </a:prstGeom>
          <a:solidFill>
            <a:srgbClr val="FF950E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-36513" y="4763"/>
            <a:ext cx="9180513" cy="252412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0" y="292100"/>
            <a:ext cx="9144000" cy="6565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3200">
                <a:solidFill>
                  <a:srgbClr val="000000"/>
                </a:solidFill>
                <a:ea typeface="MS Gothic" charset="0"/>
                <a:cs typeface="MS Gothic" charset="0"/>
              </a:rPr>
              <a:t> </a:t>
            </a:r>
            <a:r>
              <a:rPr lang="ro-RO" sz="3200" b="1">
                <a:solidFill>
                  <a:srgbClr val="000000"/>
                </a:solidFill>
                <a:ea typeface="MS Gothic" charset="0"/>
                <a:cs typeface="MS Gothic" charset="0"/>
              </a:rPr>
              <a:t>Goals pentru situl tau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3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3200">
                <a:solidFill>
                  <a:srgbClr val="000000"/>
                </a:solidFill>
                <a:ea typeface="MS Gothic" charset="0"/>
                <a:cs typeface="MS Gothic" charset="0"/>
              </a:rPr>
              <a:t>	</a:t>
            </a:r>
            <a:r>
              <a:rPr lang="ro-RO" sz="2200" b="1">
                <a:solidFill>
                  <a:srgbClr val="000000"/>
                </a:solidFill>
                <a:ea typeface="MS Gothic" charset="0"/>
                <a:cs typeface="MS Gothic" charset="0"/>
              </a:rPr>
              <a:t>Pentru Bloguri </a:t>
            </a: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recomandat ar fi sa se urmareasca: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 	- inregistrarea unui user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	- </a:t>
            </a:r>
            <a:r>
              <a:rPr lang="ro-RO" sz="2200" b="1">
                <a:solidFill>
                  <a:srgbClr val="FF0000"/>
                </a:solidFill>
                <a:ea typeface="MS Gothic" charset="0"/>
                <a:cs typeface="MS Gothic" charset="0"/>
              </a:rPr>
              <a:t>comentariile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	Se editeaza in comments.php, codul pentru submit/image button:</a:t>
            </a:r>
            <a:b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</a:br>
            <a:endParaRPr lang="ro-RO" sz="2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 algn="ctr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000" b="1">
                <a:solidFill>
                  <a:srgbClr val="000000"/>
                </a:solidFill>
                <a:ea typeface="MS Gothic" charset="0"/>
                <a:cs typeface="MS Gothic" charset="0"/>
              </a:rPr>
              <a:t>onclick=”javascript: pageTracker._trackPageview(’/goal/wordpress.html’)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000" b="1">
                <a:solidFill>
                  <a:srgbClr val="000000"/>
                </a:solidFill>
                <a:ea typeface="MS Gothic" charset="0"/>
                <a:cs typeface="MS Gothic" charset="0"/>
              </a:rPr>
              <a:t>	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000" b="1">
                <a:solidFill>
                  <a:srgbClr val="000000"/>
                </a:solidFill>
                <a:ea typeface="MS Gothic" charset="0"/>
                <a:cs typeface="MS Gothic" charset="0"/>
              </a:rPr>
              <a:t>	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000" b="1">
                <a:solidFill>
                  <a:srgbClr val="000000"/>
                </a:solidFill>
                <a:ea typeface="MS Gothic" charset="0"/>
                <a:cs typeface="MS Gothic" charset="0"/>
              </a:rPr>
              <a:t>	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000" b="1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13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13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1300">
                <a:solidFill>
                  <a:srgbClr val="000000"/>
                </a:solidFill>
                <a:ea typeface="MS Gothic" charset="0"/>
                <a:cs typeface="MS Gothic" charset="0"/>
              </a:rPr>
              <a:t>   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1300">
              <a:solidFill>
                <a:srgbClr val="000000"/>
              </a:solidFill>
              <a:ea typeface="MS Gothic" charset="0"/>
              <a:cs typeface="MS Gothic" charset="0"/>
            </a:endParaRPr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63688" y="3795713"/>
            <a:ext cx="6016625" cy="288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>
            <a:outerShdw dist="152735" dir="2700000" algn="ctr" rotWithShape="0">
              <a:srgbClr val="808080"/>
            </a:outerShdw>
          </a:effec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AutoShape 1"/>
          <p:cNvSpPr>
            <a:spLocks noChangeArrowheads="1"/>
          </p:cNvSpPr>
          <p:nvPr/>
        </p:nvSpPr>
        <p:spPr bwMode="auto">
          <a:xfrm>
            <a:off x="-36513" y="4763"/>
            <a:ext cx="9180513" cy="252412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539750" y="855663"/>
            <a:ext cx="8459788" cy="472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406650" y="285750"/>
            <a:ext cx="4332288" cy="660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just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3600">
                <a:solidFill>
                  <a:srgbClr val="000000"/>
                </a:solidFill>
                <a:ea typeface="MS Gothic" charset="0"/>
                <a:cs typeface="MS Gothic" charset="0"/>
              </a:rPr>
              <a:t>3.Conversiile offline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6513" y="1260475"/>
            <a:ext cx="9107487" cy="559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ro-RO" sz="2000" b="1">
                <a:solidFill>
                  <a:srgbClr val="000000"/>
                </a:solidFill>
                <a:ea typeface="MS Gothic" charset="0"/>
                <a:cs typeface="MS Gothic" charset="0"/>
              </a:rPr>
              <a:t>	Google Analytics este ideal pentru urmarirea campaniilor pentru ca:</a:t>
            </a: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ro-RO" sz="2000" b="1">
                <a:solidFill>
                  <a:srgbClr val="000000"/>
                </a:solidFill>
                <a:ea typeface="MS Gothic" charset="0"/>
                <a:cs typeface="MS Gothic" charset="0"/>
              </a:rPr>
              <a:t>- masoara si integreaza campaniile PPC din AdWords</a:t>
            </a: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ro-RO" sz="2000" b="1">
                <a:solidFill>
                  <a:srgbClr val="000000"/>
                </a:solidFill>
                <a:ea typeface="MS Gothic" charset="0"/>
                <a:cs typeface="MS Gothic" charset="0"/>
              </a:rPr>
              <a:t>- masoara campaniile de bannere</a:t>
            </a: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ro-RO" sz="2000" b="1">
                <a:solidFill>
                  <a:srgbClr val="000000"/>
                </a:solidFill>
                <a:ea typeface="MS Gothic" charset="0"/>
                <a:cs typeface="MS Gothic" charset="0"/>
              </a:rPr>
              <a:t>- email marketing</a:t>
            </a: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endParaRPr lang="ro-RO" sz="2000" b="1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ro-RO" sz="2000" b="1">
                <a:solidFill>
                  <a:srgbClr val="000000"/>
                </a:solidFill>
                <a:ea typeface="MS Gothic" charset="0"/>
                <a:cs typeface="MS Gothic" charset="0"/>
              </a:rPr>
              <a:t>	Google Analytics ne ofera o solutie pentru offline : </a:t>
            </a:r>
            <a:r>
              <a:rPr lang="ro-RO" sz="2000" b="1" u="sng">
                <a:solidFill>
                  <a:srgbClr val="000000"/>
                </a:solidFill>
                <a:ea typeface="MS Gothic" charset="0"/>
                <a:cs typeface="MS Gothic" charset="0"/>
              </a:rPr>
              <a:t>Vanity URLs</a:t>
            </a: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endParaRPr lang="ro-RO" sz="2000" b="1" u="sng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ro-RO" sz="2000">
                <a:solidFill>
                  <a:srgbClr val="000000"/>
                </a:solidFill>
                <a:ea typeface="MS Gothic" charset="0"/>
                <a:cs typeface="MS Gothic" charset="0"/>
              </a:rPr>
              <a:t>	- se folosesc mai ales pentru print</a:t>
            </a: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endParaRPr lang="ro-RO" sz="20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ro-RO" sz="2000">
                <a:solidFill>
                  <a:srgbClr val="000000"/>
                </a:solidFill>
                <a:ea typeface="MS Gothic" charset="0"/>
                <a:cs typeface="MS Gothic" charset="0"/>
              </a:rPr>
              <a:t>	- utilizeaza url-uri scurte, usor de retinut :</a:t>
            </a: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ro-RO" sz="2000" b="1" i="1">
                <a:solidFill>
                  <a:srgbClr val="000000"/>
                </a:solidFill>
                <a:ea typeface="MS Gothic" charset="0"/>
                <a:cs typeface="MS Gothic" charset="0"/>
              </a:rPr>
              <a:t>    </a:t>
            </a:r>
            <a:r>
              <a:rPr lang="ro-RO" sz="2000" i="1">
                <a:solidFill>
                  <a:srgbClr val="000000"/>
                </a:solidFill>
                <a:ea typeface="MS Gothic" charset="0"/>
                <a:cs typeface="MS Gothic" charset="0"/>
              </a:rPr>
              <a:t> </a:t>
            </a:r>
            <a:br>
              <a:rPr lang="ro-RO" sz="2000" i="1">
                <a:solidFill>
                  <a:srgbClr val="000000"/>
                </a:solidFill>
                <a:ea typeface="MS Gothic" charset="0"/>
                <a:cs typeface="MS Gothic" charset="0"/>
              </a:rPr>
            </a:br>
            <a:r>
              <a:rPr lang="ro-RO" sz="2000" i="1">
                <a:solidFill>
                  <a:srgbClr val="000000"/>
                </a:solidFill>
                <a:ea typeface="MS Gothic" charset="0"/>
                <a:cs typeface="MS Gothic" charset="0"/>
              </a:rPr>
              <a:t>	http://examplu.ro/ad ,http://ad.examplu.ro  sau si mai simplu 		http://promotiamea.ro</a:t>
            </a: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endParaRPr lang="ro-RO" sz="2000" i="1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ro-RO" sz="2000" i="1">
                <a:solidFill>
                  <a:srgbClr val="000000"/>
                </a:solidFill>
                <a:ea typeface="MS Gothic" charset="0"/>
                <a:cs typeface="MS Gothic" charset="0"/>
              </a:rPr>
              <a:t>   </a:t>
            </a:r>
            <a:r>
              <a:rPr lang="ro-RO" sz="2000" b="1">
                <a:solidFill>
                  <a:srgbClr val="000000"/>
                </a:solidFill>
                <a:ea typeface="MS Gothic" charset="0"/>
                <a:cs typeface="MS Gothic" charset="0"/>
              </a:rPr>
              <a:t>Se folosesc redirectarile 301</a:t>
            </a:r>
          </a:p>
          <a:p>
            <a:pPr algn="ctr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endParaRPr lang="ro-RO" sz="20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ro-RO" sz="2000" b="1" u="sng">
                <a:solidFill>
                  <a:srgbClr val="000000"/>
                </a:solidFill>
                <a:ea typeface="MS Gothic" charset="0"/>
                <a:cs typeface="MS Gothic" charset="0"/>
              </a:rPr>
              <a:t>	</a:t>
            </a:r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0500" y="6451600"/>
            <a:ext cx="1333500" cy="388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AutoShape 1"/>
          <p:cNvSpPr>
            <a:spLocks noChangeArrowheads="1"/>
          </p:cNvSpPr>
          <p:nvPr/>
        </p:nvSpPr>
        <p:spPr bwMode="auto">
          <a:xfrm>
            <a:off x="-36513" y="4763"/>
            <a:ext cx="9180513" cy="252412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233363"/>
            <a:ext cx="9144000" cy="33226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ro-RO" sz="2000" b="1" u="sng">
                <a:solidFill>
                  <a:srgbClr val="000000"/>
                </a:solidFill>
                <a:ea typeface="MS Gothic" charset="0"/>
                <a:cs typeface="MS Gothic" charset="0"/>
              </a:rPr>
              <a:t>	</a:t>
            </a: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ro-RO" sz="2000" b="1" u="sng">
                <a:solidFill>
                  <a:srgbClr val="000000"/>
                </a:solidFill>
                <a:ea typeface="MS Gothic" charset="0"/>
                <a:cs typeface="MS Gothic" charset="0"/>
              </a:rPr>
              <a:t>	Alte m</a:t>
            </a:r>
            <a:r>
              <a:rPr lang="ro-RO" sz="2400" b="1" u="sng">
                <a:solidFill>
                  <a:srgbClr val="000000"/>
                </a:solidFill>
                <a:ea typeface="MS Gothic" charset="0"/>
                <a:cs typeface="MS Gothic" charset="0"/>
              </a:rPr>
              <a:t>etode pentru urmarirea conversiilor offline:</a:t>
            </a: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endParaRPr lang="ro-RO" sz="2400" b="1" u="sng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endParaRPr lang="ro-RO" sz="2400" b="1" u="sng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ro-RO" sz="2000">
                <a:solidFill>
                  <a:srgbClr val="000000"/>
                </a:solidFill>
                <a:ea typeface="MS Gothic" charset="0"/>
                <a:cs typeface="MS Gothic" charset="0"/>
              </a:rPr>
              <a:t>	- Chestionare in magazin</a:t>
            </a: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endParaRPr lang="ro-RO" sz="20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ro-RO" sz="2000">
                <a:solidFill>
                  <a:srgbClr val="000000"/>
                </a:solidFill>
                <a:ea typeface="MS Gothic" charset="0"/>
                <a:cs typeface="MS Gothic" charset="0"/>
              </a:rPr>
              <a:t>	- Campanii regionale integrate cu vanzarile din acea perioada </a:t>
            </a: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endParaRPr lang="ro-RO" sz="20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ro-RO" sz="2000">
                <a:solidFill>
                  <a:srgbClr val="000000"/>
                </a:solidFill>
                <a:ea typeface="MS Gothic" charset="0"/>
                <a:cs typeface="MS Gothic" charset="0"/>
              </a:rPr>
              <a:t>	- Cupoane si coduri speciale</a:t>
            </a: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endParaRPr lang="ro-RO" sz="20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ro-RO" sz="2000">
                <a:solidFill>
                  <a:srgbClr val="000000"/>
                </a:solidFill>
                <a:ea typeface="MS Gothic" charset="0"/>
                <a:cs typeface="MS Gothic" charset="0"/>
              </a:rPr>
              <a:t>	- „Customer tagging” - userul se identifica pe site printr-un ID unic</a:t>
            </a: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endParaRPr lang="ro-RO" sz="20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ro-RO" sz="2000">
                <a:solidFill>
                  <a:srgbClr val="000000"/>
                </a:solidFill>
                <a:ea typeface="MS Gothic" charset="0"/>
                <a:cs typeface="MS Gothic" charset="0"/>
              </a:rPr>
              <a:t>	- Numere de telefon unice in functie de referrers</a:t>
            </a: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endParaRPr lang="ro-RO" sz="20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ro-RO" sz="2000">
                <a:solidFill>
                  <a:srgbClr val="000000"/>
                </a:solidFill>
                <a:ea typeface="MS Gothic" charset="0"/>
                <a:cs typeface="MS Gothic" charset="0"/>
              </a:rPr>
              <a:t>	- „Pay-per-call” - plata la apel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1"/>
          <p:cNvSpPr>
            <a:spLocks noChangeArrowheads="1"/>
          </p:cNvSpPr>
          <p:nvPr/>
        </p:nvSpPr>
        <p:spPr bwMode="auto">
          <a:xfrm>
            <a:off x="-36513" y="4763"/>
            <a:ext cx="9180513" cy="252412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2214563" y="1662113"/>
            <a:ext cx="4714875" cy="3533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5400">
                <a:solidFill>
                  <a:srgbClr val="000000"/>
                </a:solidFill>
                <a:ea typeface="MS Gothic" charset="0"/>
                <a:cs typeface="MS Gothic" charset="0"/>
              </a:rPr>
              <a:t>Va multumesc!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54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54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3200">
              <a:solidFill>
                <a:srgbClr val="000000"/>
              </a:solidFill>
              <a:ea typeface="MS Gothic" charset="0"/>
              <a:cs typeface="MS Gothic" charset="0"/>
            </a:endParaRP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0500" y="6451600"/>
            <a:ext cx="1333500" cy="388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AutoShape 1"/>
          <p:cNvSpPr>
            <a:spLocks noChangeArrowheads="1"/>
          </p:cNvSpPr>
          <p:nvPr/>
        </p:nvSpPr>
        <p:spPr bwMode="auto">
          <a:xfrm>
            <a:off x="0" y="0"/>
            <a:ext cx="9180513" cy="252413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612775" y="287338"/>
            <a:ext cx="7920038" cy="6551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3600" b="1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3600" b="1">
                <a:solidFill>
                  <a:srgbClr val="000000"/>
                </a:solidFill>
                <a:ea typeface="MS Gothic" charset="0"/>
                <a:cs typeface="MS Gothic" charset="0"/>
              </a:rPr>
              <a:t>Despre ce discutam: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36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 algn="just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3600">
                <a:solidFill>
                  <a:srgbClr val="000000"/>
                </a:solidFill>
                <a:ea typeface="MS Gothic" charset="0"/>
                <a:cs typeface="MS Gothic" charset="0"/>
              </a:rPr>
              <a:t>	1. Conversiile si Google Analytics</a:t>
            </a:r>
          </a:p>
          <a:p>
            <a:pPr algn="just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36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 algn="just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3600">
                <a:solidFill>
                  <a:srgbClr val="000000"/>
                </a:solidFill>
                <a:ea typeface="MS Gothic" charset="0"/>
                <a:cs typeface="MS Gothic" charset="0"/>
              </a:rPr>
              <a:t>	2. Goals pentru blogul tau</a:t>
            </a:r>
          </a:p>
          <a:p>
            <a:pPr algn="just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36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 algn="just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3600">
                <a:solidFill>
                  <a:srgbClr val="000000"/>
                </a:solidFill>
                <a:ea typeface="MS Gothic" charset="0"/>
                <a:cs typeface="MS Gothic" charset="0"/>
              </a:rPr>
              <a:t>	3. Conversiile offline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0500" y="6451600"/>
            <a:ext cx="1333500" cy="388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AutoShape 1"/>
          <p:cNvSpPr>
            <a:spLocks noChangeArrowheads="1"/>
          </p:cNvSpPr>
          <p:nvPr/>
        </p:nvSpPr>
        <p:spPr bwMode="auto">
          <a:xfrm>
            <a:off x="0" y="0"/>
            <a:ext cx="9180513" cy="252413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700338" y="1979613"/>
            <a:ext cx="6480175" cy="2741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400" b="1">
              <a:solidFill>
                <a:srgbClr val="333333"/>
              </a:solidFill>
              <a:ea typeface="MS Gothic" charset="0"/>
              <a:cs typeface="MS Gothic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3200">
                <a:solidFill>
                  <a:srgbClr val="000000"/>
                </a:solidFill>
                <a:ea typeface="MS Gothic" charset="0"/>
                <a:cs typeface="MS Gothic" charset="0"/>
              </a:rPr>
              <a:t>“I know that half of my advertising dollars are wasted…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3200">
                <a:solidFill>
                  <a:srgbClr val="000000"/>
                </a:solidFill>
                <a:ea typeface="MS Gothic" charset="0"/>
                <a:cs typeface="MS Gothic" charset="0"/>
              </a:rPr>
              <a:t>I just don’t know which half.”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3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 i="1">
                <a:solidFill>
                  <a:srgbClr val="666666"/>
                </a:solidFill>
                <a:ea typeface="MS Gothic" charset="0"/>
                <a:cs typeface="MS Gothic" charset="0"/>
              </a:rPr>
              <a:t>John Wanamaker</a:t>
            </a:r>
            <a:r>
              <a:rPr lang="ro-RO" sz="2200">
                <a:solidFill>
                  <a:srgbClr val="666666"/>
                </a:solidFill>
                <a:ea typeface="MS Gothic" charset="0"/>
                <a:cs typeface="MS Gothic" charset="0"/>
              </a:rPr>
              <a:t> ( 1838 –1922)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850" y="1774825"/>
            <a:ext cx="2143125" cy="290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>
            <a:outerShdw dist="152735" dir="2700000" algn="ctr" rotWithShape="0">
              <a:srgbClr val="808080"/>
            </a:outerShdw>
          </a:effectLst>
        </p:spPr>
      </p:pic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592388" y="263525"/>
            <a:ext cx="3959225" cy="577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3200" b="1">
                <a:solidFill>
                  <a:srgbClr val="000000"/>
                </a:solidFill>
                <a:ea typeface="MS Gothic" charset="0"/>
                <a:cs typeface="MS Gothic" charset="0"/>
              </a:rPr>
              <a:t>Acum 100 de ani ...</a:t>
            </a: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10500" y="6451600"/>
            <a:ext cx="1333500" cy="388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AutoShape 1"/>
          <p:cNvSpPr>
            <a:spLocks noChangeArrowheads="1"/>
          </p:cNvSpPr>
          <p:nvPr/>
        </p:nvSpPr>
        <p:spPr bwMode="auto">
          <a:xfrm>
            <a:off x="0" y="0"/>
            <a:ext cx="9180513" cy="252413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252413"/>
            <a:ext cx="9144000" cy="7951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3600" b="1">
                <a:solidFill>
                  <a:srgbClr val="000000"/>
                </a:solidFill>
                <a:ea typeface="MS Gothic" charset="0"/>
                <a:cs typeface="MS Gothic" charset="0"/>
              </a:rPr>
              <a:t>1.Conversiile si Google Analytics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3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400">
                <a:solidFill>
                  <a:srgbClr val="000000"/>
                </a:solidFill>
                <a:ea typeface="MS Gothic" charset="0"/>
                <a:cs typeface="MS Gothic" charset="0"/>
              </a:rPr>
              <a:t>	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400">
                <a:solidFill>
                  <a:srgbClr val="000000"/>
                </a:solidFill>
                <a:ea typeface="MS Gothic" charset="0"/>
                <a:cs typeface="MS Gothic" charset="0"/>
              </a:rPr>
              <a:t>		</a:t>
            </a:r>
            <a:r>
              <a:rPr lang="ro-RO" sz="2400" b="1">
                <a:solidFill>
                  <a:srgbClr val="000000"/>
                </a:solidFill>
                <a:ea typeface="MS Gothic" charset="0"/>
                <a:cs typeface="MS Gothic" charset="0"/>
              </a:rPr>
              <a:t>O</a:t>
            </a:r>
            <a:r>
              <a:rPr lang="ro-RO" sz="2200" b="1">
                <a:solidFill>
                  <a:srgbClr val="000000"/>
                </a:solidFill>
                <a:cs typeface="Arial Unicode MS" charset="0"/>
              </a:rPr>
              <a:t>biective – GOALS – actiuni pe care ni le dorim de la un vizitator: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 b="1">
              <a:solidFill>
                <a:srgbClr val="000000"/>
              </a:solidFill>
              <a:cs typeface="Arial Unicode MS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>
                <a:solidFill>
                  <a:srgbClr val="000000"/>
                </a:solidFill>
                <a:cs typeface="Arial Unicode MS" charset="0"/>
              </a:rPr>
              <a:t>	- </a:t>
            </a:r>
            <a:r>
              <a:rPr lang="ro-RO" sz="2200" b="1">
                <a:solidFill>
                  <a:srgbClr val="000000"/>
                </a:solidFill>
                <a:cs typeface="Arial Unicode MS" charset="0"/>
              </a:rPr>
              <a:t>Plasarea unui formular sau a unei comenzi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 b="1">
              <a:solidFill>
                <a:srgbClr val="000000"/>
              </a:solidFill>
              <a:cs typeface="Arial Unicode MS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>
                <a:solidFill>
                  <a:srgbClr val="000000"/>
                </a:solidFill>
                <a:cs typeface="Arial Unicode MS" charset="0"/>
              </a:rPr>
              <a:t>	- </a:t>
            </a:r>
            <a:r>
              <a:rPr lang="ro-RO" sz="2200" b="1">
                <a:solidFill>
                  <a:srgbClr val="000000"/>
                </a:solidFill>
                <a:cs typeface="Arial Unicode MS" charset="0"/>
              </a:rPr>
              <a:t>Descarcare de informatii</a:t>
            </a:r>
            <a:r>
              <a:rPr lang="ro-RO" sz="2200">
                <a:solidFill>
                  <a:srgbClr val="000000"/>
                </a:solidFill>
                <a:cs typeface="Arial Unicode MS" charset="0"/>
              </a:rPr>
              <a:t> despre produs/servicii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>
              <a:solidFill>
                <a:srgbClr val="000000"/>
              </a:solidFill>
              <a:cs typeface="Arial Unicode MS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>
                <a:solidFill>
                  <a:srgbClr val="000000"/>
                </a:solidFill>
                <a:cs typeface="Arial Unicode MS" charset="0"/>
              </a:rPr>
              <a:t>	- </a:t>
            </a:r>
            <a:r>
              <a:rPr lang="ro-RO" sz="2200" b="1">
                <a:solidFill>
                  <a:srgbClr val="000000"/>
                </a:solidFill>
                <a:cs typeface="Arial Unicode MS" charset="0"/>
              </a:rPr>
              <a:t>Abonarea la newsletter 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 b="1">
              <a:solidFill>
                <a:srgbClr val="000000"/>
              </a:solidFill>
              <a:cs typeface="Arial Unicode MS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>
                <a:solidFill>
                  <a:srgbClr val="000000"/>
                </a:solidFill>
                <a:cs typeface="Arial Unicode MS" charset="0"/>
              </a:rPr>
              <a:t>	- </a:t>
            </a:r>
            <a:r>
              <a:rPr lang="ro-RO" sz="2200" b="1">
                <a:solidFill>
                  <a:srgbClr val="000000"/>
                </a:solidFill>
                <a:cs typeface="Arial Unicode MS" charset="0"/>
              </a:rPr>
              <a:t>Suna acum! </a:t>
            </a:r>
            <a:r>
              <a:rPr lang="ro-RO" sz="2200">
                <a:solidFill>
                  <a:srgbClr val="000000"/>
                </a:solidFill>
                <a:cs typeface="Arial Unicode MS" charset="0"/>
              </a:rPr>
              <a:t>– un numar de telefon special generat pentru urmarirea conversiei offline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 b="1">
              <a:solidFill>
                <a:srgbClr val="000000"/>
              </a:solidFill>
              <a:cs typeface="Arial Unicode MS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 b="1">
              <a:solidFill>
                <a:srgbClr val="000000"/>
              </a:solidFill>
              <a:cs typeface="Arial Unicode MS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 b="1">
                <a:solidFill>
                  <a:srgbClr val="000000"/>
                </a:solidFill>
                <a:cs typeface="Arial Unicode MS" charset="0"/>
              </a:rPr>
              <a:t> 	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400" b="1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400" b="1">
                <a:solidFill>
                  <a:srgbClr val="000000"/>
                </a:solidFill>
                <a:ea typeface="MS Gothic" charset="0"/>
                <a:cs typeface="MS Gothic" charset="0"/>
              </a:rPr>
              <a:t>	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400">
                <a:solidFill>
                  <a:srgbClr val="000000"/>
                </a:solidFill>
                <a:ea typeface="MS Gothic" charset="0"/>
                <a:cs typeface="MS Gothic" charset="0"/>
              </a:rPr>
              <a:t> 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400">
                <a:solidFill>
                  <a:srgbClr val="000000"/>
                </a:solidFill>
                <a:ea typeface="MS Gothic" charset="0"/>
                <a:cs typeface="MS Gothic" charset="0"/>
              </a:rPr>
              <a:t>.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0500" y="6451600"/>
            <a:ext cx="1333500" cy="388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560388" y="900113"/>
            <a:ext cx="8021637" cy="509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400" b="1">
                <a:solidFill>
                  <a:srgbClr val="000000"/>
                </a:solidFill>
                <a:ea typeface="MS Gothic" charset="0"/>
                <a:cs typeface="MS Gothic" charset="0"/>
              </a:rPr>
              <a:t>Setarea Goals: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400" b="1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1. Login in contul Analytics -&gt; My Analytics Accounts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2. Verifica primirea de date si instalarea corecta a codului js in sursa paginilor web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3.. Mergi la Edit - &gt; Profil - &gt; Goals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400">
                <a:solidFill>
                  <a:srgbClr val="000000"/>
                </a:solidFill>
                <a:ea typeface="MS Gothic" charset="0"/>
                <a:cs typeface="MS Gothic" charset="0"/>
              </a:rPr>
              <a:t>  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400">
              <a:solidFill>
                <a:srgbClr val="000000"/>
              </a:solidFill>
              <a:ea typeface="MS Gothic" charset="0"/>
              <a:cs typeface="MS Gothic" charset="0"/>
            </a:endParaRPr>
          </a:p>
        </p:txBody>
      </p:sp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0" y="0"/>
            <a:ext cx="9180513" cy="252413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95750" y="3779838"/>
            <a:ext cx="3105150" cy="600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10500" y="6451600"/>
            <a:ext cx="1333500" cy="388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89063" y="360363"/>
            <a:ext cx="6350000" cy="5854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360363" y="3060700"/>
            <a:ext cx="900112" cy="1588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360363" y="1944688"/>
            <a:ext cx="900112" cy="158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360363" y="4500563"/>
            <a:ext cx="900112" cy="158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5219700" y="539750"/>
            <a:ext cx="1979613" cy="1079500"/>
          </a:xfrm>
          <a:prstGeom prst="wedgeRoundRectCallout">
            <a:avLst>
              <a:gd name="adj1" fmla="val -126583"/>
              <a:gd name="adj2" fmla="val 82287"/>
              <a:gd name="adj3" fmla="val 16667"/>
            </a:avLst>
          </a:prstGeom>
          <a:gradFill rotWithShape="0">
            <a:gsLst>
              <a:gs pos="0">
                <a:srgbClr val="E6E6E6"/>
              </a:gs>
              <a:gs pos="100000">
                <a:srgbClr val="FFFFFF"/>
              </a:gs>
            </a:gsLst>
            <a:lin ang="5400000" scaled="1"/>
          </a:gra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lIns="90000" tIns="45000" rIns="90000" bIns="450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>
                <a:solidFill>
                  <a:srgbClr val="000000"/>
                </a:solidFill>
                <a:ea typeface="MS Gothic" charset="0"/>
                <a:cs typeface="MS Gothic" charset="0"/>
              </a:rPr>
              <a:t>Tipuri de tinte</a:t>
            </a:r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5219700" y="1979613"/>
            <a:ext cx="1979613" cy="900112"/>
          </a:xfrm>
          <a:prstGeom prst="wedgeRoundRectCallout">
            <a:avLst>
              <a:gd name="adj1" fmla="val -129856"/>
              <a:gd name="adj2" fmla="val 74787"/>
              <a:gd name="adj3" fmla="val 16667"/>
            </a:avLst>
          </a:prstGeom>
          <a:gradFill rotWithShape="0">
            <a:gsLst>
              <a:gs pos="0">
                <a:srgbClr val="E6E6E6"/>
              </a:gs>
              <a:gs pos="100000">
                <a:srgbClr val="FFFFFF"/>
              </a:gs>
            </a:gsLst>
            <a:lin ang="5400000" scaled="1"/>
          </a:gra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lIns="90000" tIns="45000" rIns="90000" bIns="450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>
                <a:solidFill>
                  <a:srgbClr val="000000"/>
                </a:solidFill>
                <a:ea typeface="MS Gothic" charset="0"/>
                <a:cs typeface="MS Gothic" charset="0"/>
              </a:rPr>
              <a:t>Detalii url</a:t>
            </a:r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>
            <a:off x="5219700" y="3419475"/>
            <a:ext cx="1979613" cy="900113"/>
          </a:xfrm>
          <a:prstGeom prst="wedgeRoundRectCallout">
            <a:avLst>
              <a:gd name="adj1" fmla="val -137963"/>
              <a:gd name="adj2" fmla="val 24208"/>
              <a:gd name="adj3" fmla="val 16667"/>
            </a:avLst>
          </a:prstGeom>
          <a:gradFill rotWithShape="0">
            <a:gsLst>
              <a:gs pos="0">
                <a:srgbClr val="E6E6E6"/>
              </a:gs>
              <a:gs pos="100000">
                <a:srgbClr val="FFFFFF"/>
              </a:gs>
            </a:gsLst>
            <a:lin ang="5400000" scaled="1"/>
          </a:gra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lIns="90000" tIns="45000" rIns="90000" bIns="450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>
                <a:solidFill>
                  <a:srgbClr val="000000"/>
                </a:solidFill>
                <a:ea typeface="MS Gothic" charset="0"/>
                <a:cs typeface="MS Gothic" charset="0"/>
              </a:rPr>
              <a:t/>
            </a:r>
            <a:br>
              <a:rPr lang="ro-RO">
                <a:solidFill>
                  <a:srgbClr val="000000"/>
                </a:solidFill>
                <a:ea typeface="MS Gothic" charset="0"/>
                <a:cs typeface="MS Gothic" charset="0"/>
              </a:rPr>
            </a:br>
            <a:r>
              <a:rPr lang="ro-RO">
                <a:solidFill>
                  <a:srgbClr val="000000"/>
                </a:solidFill>
                <a:ea typeface="MS Gothic" charset="0"/>
                <a:cs typeface="MS Gothic" charset="0"/>
              </a:rPr>
              <a:t>Adaugati o valoare!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>
              <a:solidFill>
                <a:srgbClr val="000000"/>
              </a:solidFill>
              <a:ea typeface="MS Gothic" charset="0"/>
              <a:cs typeface="MS Gothic" charset="0"/>
            </a:endParaRPr>
          </a:p>
        </p:txBody>
      </p:sp>
      <p:sp>
        <p:nvSpPr>
          <p:cNvPr id="8200" name="AutoShape 8"/>
          <p:cNvSpPr>
            <a:spLocks noChangeArrowheads="1"/>
          </p:cNvSpPr>
          <p:nvPr/>
        </p:nvSpPr>
        <p:spPr bwMode="auto">
          <a:xfrm>
            <a:off x="0" y="0"/>
            <a:ext cx="9180513" cy="252413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10500" y="6451600"/>
            <a:ext cx="1333500" cy="388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AutoShape 1"/>
          <p:cNvSpPr>
            <a:spLocks noChangeArrowheads="1"/>
          </p:cNvSpPr>
          <p:nvPr/>
        </p:nvSpPr>
        <p:spPr bwMode="auto">
          <a:xfrm>
            <a:off x="-36513" y="0"/>
            <a:ext cx="9180513" cy="252413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39750" y="855663"/>
            <a:ext cx="8459788" cy="472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6750" y="476250"/>
            <a:ext cx="7810500" cy="5905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10500" y="6451600"/>
            <a:ext cx="1333500" cy="388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0" y="292100"/>
            <a:ext cx="9144000" cy="680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3200">
                <a:solidFill>
                  <a:srgbClr val="000000"/>
                </a:solidFill>
                <a:ea typeface="MS Gothic" charset="0"/>
                <a:cs typeface="MS Gothic" charset="0"/>
              </a:rPr>
              <a:t> 2. </a:t>
            </a:r>
            <a:r>
              <a:rPr lang="ro-RO" sz="3200" b="1">
                <a:solidFill>
                  <a:srgbClr val="000000"/>
                </a:solidFill>
                <a:ea typeface="MS Gothic" charset="0"/>
                <a:cs typeface="MS Gothic" charset="0"/>
              </a:rPr>
              <a:t>Setarea</a:t>
            </a:r>
            <a:r>
              <a:rPr lang="ro-RO" sz="3200">
                <a:solidFill>
                  <a:srgbClr val="000000"/>
                </a:solidFill>
                <a:ea typeface="MS Gothic" charset="0"/>
                <a:cs typeface="MS Gothic" charset="0"/>
              </a:rPr>
              <a:t> </a:t>
            </a:r>
            <a:r>
              <a:rPr lang="ro-RO" sz="3200" b="1">
                <a:solidFill>
                  <a:srgbClr val="000000"/>
                </a:solidFill>
                <a:ea typeface="MS Gothic" charset="0"/>
                <a:cs typeface="MS Gothic" charset="0"/>
              </a:rPr>
              <a:t>Goals pentru blogul tau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3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3200">
                <a:solidFill>
                  <a:srgbClr val="000000"/>
                </a:solidFill>
                <a:ea typeface="MS Gothic" charset="0"/>
                <a:cs typeface="MS Gothic" charset="0"/>
              </a:rPr>
              <a:t>	</a:t>
            </a:r>
            <a:r>
              <a:rPr lang="ro-RO" sz="3200" b="1">
                <a:solidFill>
                  <a:srgbClr val="000000"/>
                </a:solidFill>
                <a:ea typeface="MS Gothic" charset="0"/>
                <a:cs typeface="MS Gothic" charset="0"/>
              </a:rPr>
              <a:t>U</a:t>
            </a:r>
            <a:r>
              <a:rPr lang="ro-RO" sz="2200" b="1">
                <a:solidFill>
                  <a:srgbClr val="000000"/>
                </a:solidFill>
                <a:ea typeface="MS Gothic" charset="0"/>
                <a:cs typeface="MS Gothic" charset="0"/>
              </a:rPr>
              <a:t>rmariti: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 	- </a:t>
            </a:r>
            <a:r>
              <a:rPr lang="ro-RO" sz="2200" b="1">
                <a:solidFill>
                  <a:srgbClr val="FF0000"/>
                </a:solidFill>
                <a:ea typeface="MS Gothic" charset="0"/>
                <a:cs typeface="MS Gothic" charset="0"/>
              </a:rPr>
              <a:t>inregistrarea unui user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	- comentariile	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	</a:t>
            </a:r>
            <a:r>
              <a:rPr lang="ro-RO" sz="2200" u="sng">
                <a:solidFill>
                  <a:srgbClr val="000000"/>
                </a:solidFill>
                <a:ea typeface="MS Gothic" charset="0"/>
                <a:cs typeface="MS Gothic" charset="0"/>
              </a:rPr>
              <a:t>Adaugarea Google Tracking Code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  - Se adauga in footer.php si wp-login.php inainte de &lt;/body&gt;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	</a:t>
            </a:r>
            <a:r>
              <a:rPr lang="ro-RO" sz="2200" u="sng">
                <a:solidFill>
                  <a:srgbClr val="000000"/>
                </a:solidFill>
                <a:ea typeface="MS Gothic" charset="0"/>
                <a:cs typeface="MS Gothic" charset="0"/>
              </a:rPr>
              <a:t>Setarea Goals</a:t>
            </a: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: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	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 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3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3200">
              <a:solidFill>
                <a:srgbClr val="000000"/>
              </a:solidFill>
              <a:ea typeface="MS Gothic" charset="0"/>
              <a:cs typeface="MS Gothic" charset="0"/>
            </a:endParaRPr>
          </a:p>
        </p:txBody>
      </p:sp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0" y="0"/>
            <a:ext cx="9180513" cy="252413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AutoShape 3"/>
          <p:cNvSpPr>
            <a:spLocks noChangeArrowheads="1"/>
          </p:cNvSpPr>
          <p:nvPr/>
        </p:nvSpPr>
        <p:spPr bwMode="auto">
          <a:xfrm>
            <a:off x="0" y="0"/>
            <a:ext cx="9180513" cy="252413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0500" y="6451600"/>
            <a:ext cx="1333500" cy="388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2688" y="3959225"/>
            <a:ext cx="6188075" cy="2700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>
            <a:outerShdw dist="152735" dir="2700000" algn="ctr" rotWithShape="0">
              <a:srgbClr val="808080"/>
            </a:outerShdw>
          </a:effectLst>
        </p:spPr>
      </p:pic>
      <p:sp>
        <p:nvSpPr>
          <p:cNvPr id="10246" name="Line 6"/>
          <p:cNvSpPr>
            <a:spLocks noChangeShapeType="1"/>
          </p:cNvSpPr>
          <p:nvPr/>
        </p:nvSpPr>
        <p:spPr bwMode="auto">
          <a:xfrm flipV="1">
            <a:off x="1079500" y="5037138"/>
            <a:ext cx="1439863" cy="18573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1079500" y="5219700"/>
            <a:ext cx="1439863" cy="900113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0" y="179388"/>
            <a:ext cx="9144000" cy="6677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3200">
                <a:solidFill>
                  <a:srgbClr val="000000"/>
                </a:solidFill>
                <a:ea typeface="MS Gothic" charset="0"/>
                <a:cs typeface="MS Gothic" charset="0"/>
              </a:rPr>
              <a:t> Goals pentru situl tau - Bloguri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3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3200">
                <a:solidFill>
                  <a:srgbClr val="000000"/>
                </a:solidFill>
                <a:ea typeface="MS Gothic" charset="0"/>
                <a:cs typeface="MS Gothic" charset="0"/>
              </a:rPr>
              <a:t>	</a:t>
            </a: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Adaugati urmatorii pasi Funnel pentru a fi siguri ca sunt contorizati numai userii care se inregistreaza (si nu doar viziteaza pagina)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	</a:t>
            </a:r>
            <a:r>
              <a:rPr lang="ro-RO" sz="2200" b="1">
                <a:solidFill>
                  <a:srgbClr val="000000"/>
                </a:solidFill>
                <a:ea typeface="MS Gothic" charset="0"/>
                <a:cs typeface="MS Gothic" charset="0"/>
              </a:rPr>
              <a:t>Step 1 : /wp-login.php?action=register</a:t>
            </a: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 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	</a:t>
            </a:r>
            <a:r>
              <a:rPr lang="ro-RO" sz="2200" b="1">
                <a:solidFill>
                  <a:srgbClr val="000000"/>
                </a:solidFill>
                <a:ea typeface="MS Gothic" charset="0"/>
                <a:cs typeface="MS Gothic" charset="0"/>
              </a:rPr>
              <a:t>Goal: /wp-login.php?checkemail=registered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o-RO" sz="2200">
                <a:solidFill>
                  <a:srgbClr val="000000"/>
                </a:solidFill>
                <a:ea typeface="MS Gothic" charset="0"/>
                <a:cs typeface="MS Gothic" charset="0"/>
              </a:rPr>
              <a:t> </a:t>
            </a: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2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320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o-RO" sz="3200">
              <a:solidFill>
                <a:srgbClr val="000000"/>
              </a:solidFill>
              <a:ea typeface="MS Gothic" charset="0"/>
              <a:cs typeface="MS Gothic" charset="0"/>
            </a:endParaRPr>
          </a:p>
        </p:txBody>
      </p:sp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-36513" y="4763"/>
            <a:ext cx="9180513" cy="252412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>
            <a:off x="-36513" y="4763"/>
            <a:ext cx="9180513" cy="252412"/>
          </a:xfrm>
          <a:prstGeom prst="roundRect">
            <a:avLst>
              <a:gd name="adj" fmla="val 630"/>
            </a:avLst>
          </a:prstGeom>
          <a:solidFill>
            <a:srgbClr val="C5000B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41425" y="2879725"/>
            <a:ext cx="6659563" cy="3779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>
            <a:outerShdw dist="152735" dir="2700000" algn="ctr" rotWithShape="0">
              <a:srgbClr val="808080"/>
            </a:outerShdw>
          </a:effectLst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08913" y="6451600"/>
            <a:ext cx="1333500" cy="388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S Gothic"/>
        <a:cs typeface="MS Gothic"/>
      </a:majorFont>
      <a:minorFont>
        <a:latin typeface="Arial"/>
        <a:ea typeface="MS Gothic"/>
        <a:cs typeface="MS Gothic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132</Words>
  <PresentationFormat>On-screen Show (4:3)</PresentationFormat>
  <Paragraphs>136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Times New Roman</vt:lpstr>
      <vt:lpstr>Arial</vt:lpstr>
      <vt:lpstr>MS Gothic</vt:lpstr>
      <vt:lpstr>Arial Unicode MS</vt:lpstr>
      <vt:lpstr>Garamond</vt:lpstr>
      <vt:lpstr>Garamond Premr Pro Smbd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SEO solutie online pentru o criza costisitoare</dc:title>
  <dc:creator>Gabi</dc:creator>
  <cp:lastModifiedBy>Olivian BREDA</cp:lastModifiedBy>
  <cp:revision>31</cp:revision>
  <cp:lastPrinted>1601-01-01T00:00:00Z</cp:lastPrinted>
  <dcterms:created xsi:type="dcterms:W3CDTF">2009-02-24T13:40:33Z</dcterms:created>
  <dcterms:modified xsi:type="dcterms:W3CDTF">2010-01-27T08:52:03Z</dcterms:modified>
</cp:coreProperties>
</file>